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79" r:id="rId5"/>
    <p:sldId id="278" r:id="rId6"/>
    <p:sldId id="269" r:id="rId7"/>
    <p:sldId id="270" r:id="rId8"/>
    <p:sldId id="271" r:id="rId9"/>
    <p:sldId id="272" r:id="rId10"/>
    <p:sldId id="273" r:id="rId11"/>
    <p:sldId id="274" r:id="rId12"/>
    <p:sldId id="259" r:id="rId13"/>
    <p:sldId id="277" r:id="rId14"/>
    <p:sldId id="260" r:id="rId15"/>
    <p:sldId id="261" r:id="rId16"/>
    <p:sldId id="262" r:id="rId17"/>
    <p:sldId id="263" r:id="rId18"/>
    <p:sldId id="27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pos="2904" userDrawn="1">
          <p15:clr>
            <a:srgbClr val="A4A3A4"/>
          </p15:clr>
        </p15:guide>
        <p15:guide id="3" orient="horz" pos="408" userDrawn="1">
          <p15:clr>
            <a:srgbClr val="A4A3A4"/>
          </p15:clr>
        </p15:guide>
        <p15:guide id="4" pos="432" userDrawn="1">
          <p15:clr>
            <a:srgbClr val="A4A3A4"/>
          </p15:clr>
        </p15:guide>
        <p15:guide id="5" pos="5328" userDrawn="1">
          <p15:clr>
            <a:srgbClr val="A4A3A4"/>
          </p15:clr>
        </p15:guide>
        <p15:guide id="6" orient="horz" pos="14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Nava" initials="CN" lastIdx="4" clrIdx="0">
    <p:extLst>
      <p:ext uri="{19B8F6BF-5375-455C-9EA6-DF929625EA0E}">
        <p15:presenceInfo xmlns:p15="http://schemas.microsoft.com/office/powerpoint/2012/main" userId="558d08da3b3de9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038"/>
    <a:srgbClr val="FFFFFF"/>
    <a:srgbClr val="4EDCD4"/>
    <a:srgbClr val="FFE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88476" autoAdjust="0"/>
  </p:normalViewPr>
  <p:slideViewPr>
    <p:cSldViewPr snapToGrid="0" snapToObjects="1">
      <p:cViewPr>
        <p:scale>
          <a:sx n="128" d="100"/>
          <a:sy n="128" d="100"/>
        </p:scale>
        <p:origin x="496" y="-112"/>
      </p:cViewPr>
      <p:guideLst>
        <p:guide orient="horz" pos="3912"/>
        <p:guide pos="2904"/>
        <p:guide orient="horz" pos="408"/>
        <p:guide pos="432"/>
        <p:guide pos="5328"/>
        <p:guide orient="horz" pos="14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01T19:11:17.453" idx="3">
    <p:pos x="10" y="10"/>
    <p:text>Replace charts with better quality images (make your own).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8/1/20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stock will go bad: distributor will have to throw it out or send it back. Cost associated with inventory.</a:t>
            </a:r>
          </a:p>
          <a:p>
            <a:r>
              <a:rPr lang="en-US" dirty="0"/>
              <a:t>Too little stock then you sell out and leave revenue on the table. If you can order more, costs will increase.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5952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person could analyze every combination, but this is very time consuming and expensive to do.</a:t>
            </a:r>
          </a:p>
          <a:p>
            <a:r>
              <a:rPr lang="en-US" dirty="0"/>
              <a:t>Would require a team of people.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1304701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 sales at a store/customer level to know how much product the distributor should carry in inventory.</a:t>
            </a:r>
          </a:p>
          <a:p>
            <a:r>
              <a:rPr lang="en-US" dirty="0"/>
              <a:t>Automated approach that will quickly identify the best model with little human intervention.</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31794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result in biased estimates of the variance, or, in other words, the errors for this time period will carry over into future time periods. In our case, an overestimate of stock this period would not be corrected in the following time period, which will turn out to be a very expensive mistake.</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119971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mean</a:t>
            </a:r>
          </a:p>
          <a:p>
            <a:r>
              <a:rPr lang="en-US" dirty="0"/>
              <a:t>Constant variance</a:t>
            </a:r>
          </a:p>
          <a:p>
            <a:r>
              <a:rPr lang="en-US" dirty="0"/>
              <a:t>Constant autocorrelations</a:t>
            </a:r>
          </a:p>
          <a:p>
            <a:r>
              <a:rPr lang="en-US" dirty="0"/>
              <a:t>Important because it’s an assumption for some models. Non-stationary data is unpredictable and cannot be </a:t>
            </a:r>
            <a:r>
              <a:rPr lang="en-US"/>
              <a:t>reliably modeled or forecasted.</a:t>
            </a:r>
            <a:endParaRPr lang="en-US" dirty="0"/>
          </a:p>
          <a:p>
            <a:r>
              <a:rPr lang="en-US" dirty="0"/>
              <a:t>Transformations on the data can correct for this</a:t>
            </a:r>
          </a:p>
          <a:p>
            <a:r>
              <a:rPr lang="en-US" dirty="0"/>
              <a:t>One reason why time-series analysis is different</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341551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can perfectly capture all the components that make up the signal, then the resulting residuals, or errors, would be white noise, or something we cannot predict. So, if we can prove that the model residuals are white noise, then that means the model is probably a good one and did a good job at .</a:t>
            </a:r>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427493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149498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3217266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8/1/20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8/1/20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8/1/20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8/1/20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8/1/20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8/1/20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8/1/20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8/1/20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8/1/20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8/1/20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hyperlink" Target="https://towardsdatascience.com/stationarity-in-time-series-analysis-90c94f27322" TargetMode="Externa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8E72BA-E11E-4A7F-9D6C-D80601FB45B1}"/>
              </a:ext>
            </a:extLst>
          </p:cNvPr>
          <p:cNvPicPr>
            <a:picLocks noChangeAspect="1"/>
          </p:cNvPicPr>
          <p:nvPr/>
        </p:nvPicPr>
        <p:blipFill rotWithShape="1">
          <a:blip r:embed="rId3"/>
          <a:srcRect l="3382" t="25153" r="70214" b="43856"/>
          <a:stretch/>
        </p:blipFill>
        <p:spPr>
          <a:xfrm>
            <a:off x="-31291" y="-13565"/>
            <a:ext cx="9184256" cy="6223865"/>
          </a:xfrm>
          <a:prstGeom prst="rect">
            <a:avLst/>
          </a:prstGeom>
        </p:spPr>
      </p:pic>
      <p:sp>
        <p:nvSpPr>
          <p:cNvPr id="2" name="Title 1"/>
          <p:cNvSpPr>
            <a:spLocks noGrp="1"/>
          </p:cNvSpPr>
          <p:nvPr>
            <p:ph type="ctrTitle"/>
          </p:nvPr>
        </p:nvSpPr>
        <p:spPr>
          <a:xfrm>
            <a:off x="90016" y="171368"/>
            <a:ext cx="8963967" cy="3387623"/>
          </a:xfrm>
        </p:spPr>
        <p:txBody>
          <a:bodyPr anchor="t">
            <a:noAutofit/>
          </a:bodyPr>
          <a:lstStyle/>
          <a:p>
            <a:pPr algn="l"/>
            <a:r>
              <a:rPr lang="en-US" sz="6600" dirty="0">
                <a:solidFill>
                  <a:schemeClr val="bg1"/>
                </a:solidFill>
                <a:latin typeface="Franklin Gothic Medium Cond" panose="020B0606030402020204" pitchFamily="34" charset="0"/>
              </a:rPr>
              <a:t>How Much Beer </a:t>
            </a:r>
            <a:br>
              <a:rPr lang="en-US" sz="6600" dirty="0">
                <a:solidFill>
                  <a:schemeClr val="bg1"/>
                </a:solidFill>
                <a:latin typeface="Franklin Gothic Medium Cond" panose="020B0606030402020204" pitchFamily="34" charset="0"/>
              </a:rPr>
            </a:br>
            <a:r>
              <a:rPr lang="en-US" sz="6600" dirty="0">
                <a:solidFill>
                  <a:schemeClr val="bg1"/>
                </a:solidFill>
                <a:latin typeface="Franklin Gothic Medium Cond" panose="020B0606030402020204" pitchFamily="34" charset="0"/>
              </a:rPr>
              <a:t>Do I Need to Stock?</a:t>
            </a:r>
            <a:br>
              <a:rPr lang="en-US" sz="8000" dirty="0">
                <a:solidFill>
                  <a:schemeClr val="bg1"/>
                </a:solidFill>
                <a:latin typeface="Franklin Gothic Medium Cond" panose="020B0606030402020204" pitchFamily="34" charset="0"/>
              </a:rPr>
            </a:br>
            <a:r>
              <a:rPr lang="en-US" sz="1400" dirty="0">
                <a:solidFill>
                  <a:schemeClr val="bg1"/>
                </a:solidFill>
                <a:latin typeface="Franklin Gothic Medium Cond" panose="020B0606030402020204" pitchFamily="34" charset="0"/>
              </a:rPr>
              <a:t> </a:t>
            </a:r>
            <a:br>
              <a:rPr lang="en-US" sz="1400" dirty="0">
                <a:solidFill>
                  <a:schemeClr val="bg1"/>
                </a:solidFill>
                <a:latin typeface="Franklin Gothic Medium Cond" panose="020B0606030402020204" pitchFamily="34" charset="0"/>
              </a:rPr>
            </a:br>
            <a:br>
              <a:rPr lang="en-US" sz="14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An Automated Approach to </a:t>
            </a:r>
            <a:br>
              <a:rPr lang="en-US" sz="3600" dirty="0">
                <a:solidFill>
                  <a:schemeClr val="bg1"/>
                </a:solidFill>
                <a:latin typeface="Franklin Gothic Medium Cond" panose="020B0606030402020204" pitchFamily="34" charset="0"/>
              </a:rPr>
            </a:br>
            <a:r>
              <a:rPr lang="en-US" sz="3600" dirty="0">
                <a:solidFill>
                  <a:schemeClr val="bg1"/>
                </a:solidFill>
                <a:latin typeface="Franklin Gothic Medium Cond" panose="020B0606030402020204" pitchFamily="34" charset="0"/>
              </a:rPr>
              <a:t>Demand Forecasting </a:t>
            </a:r>
            <a:endParaRPr lang="en-US" dirty="0">
              <a:solidFill>
                <a:schemeClr val="bg1"/>
              </a:solidFill>
              <a:latin typeface="Franklin Gothic Medium Cond" panose="020B0606030402020204" pitchFamily="34" charset="0"/>
            </a:endParaRPr>
          </a:p>
        </p:txBody>
      </p:sp>
      <p:sp>
        <p:nvSpPr>
          <p:cNvPr id="3" name="Subtitle 2"/>
          <p:cNvSpPr>
            <a:spLocks noGrp="1"/>
          </p:cNvSpPr>
          <p:nvPr>
            <p:ph type="subTitle" idx="1"/>
          </p:nvPr>
        </p:nvSpPr>
        <p:spPr>
          <a:xfrm>
            <a:off x="90016" y="4766122"/>
            <a:ext cx="8219259" cy="798660"/>
          </a:xfrm>
        </p:spPr>
        <p:txBody>
          <a:bodyPr>
            <a:normAutofit/>
          </a:bodyPr>
          <a:lstStyle/>
          <a:p>
            <a:pPr algn="l"/>
            <a:r>
              <a:rPr lang="en-US" sz="1800" dirty="0">
                <a:solidFill>
                  <a:schemeClr val="bg1"/>
                </a:solidFill>
                <a:latin typeface="Franklin Gothic Medium Cond" panose="020B0606030402020204" pitchFamily="34" charset="0"/>
              </a:rPr>
              <a:t>Jenna Ford, Christian Nava &amp; Jonathan Tan</a:t>
            </a:r>
          </a:p>
          <a:p>
            <a:pPr algn="l"/>
            <a:r>
              <a:rPr lang="en-US" sz="1800" dirty="0">
                <a:solidFill>
                  <a:schemeClr val="bg1"/>
                </a:solidFill>
                <a:latin typeface="Franklin Gothic Medium Cond" panose="020B0606030402020204" pitchFamily="34" charset="0"/>
              </a:rPr>
              <a:t>Advisor: Dr. </a:t>
            </a:r>
            <a:r>
              <a:rPr lang="en-US" sz="1800" dirty="0" err="1">
                <a:solidFill>
                  <a:schemeClr val="bg1"/>
                </a:solidFill>
                <a:latin typeface="Franklin Gothic Medium Cond" panose="020B0606030402020204" pitchFamily="34" charset="0"/>
              </a:rPr>
              <a:t>Bivin</a:t>
            </a:r>
            <a:r>
              <a:rPr lang="en-US" sz="1800" dirty="0">
                <a:solidFill>
                  <a:schemeClr val="bg1"/>
                </a:solidFill>
                <a:latin typeface="Franklin Gothic Medium Cond" panose="020B0606030402020204" pitchFamily="34" charset="0"/>
              </a:rPr>
              <a:t> Sadler</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
        <p:nvSpPr>
          <p:cNvPr id="17" name="Rectangle 16">
            <a:extLst>
              <a:ext uri="{FF2B5EF4-FFF2-40B4-BE49-F238E27FC236}">
                <a16:creationId xmlns:a16="http://schemas.microsoft.com/office/drawing/2014/main" id="{CEC43AAF-97B8-40D4-BF69-8D932E94E43E}"/>
              </a:ext>
            </a:extLst>
          </p:cNvPr>
          <p:cNvSpPr/>
          <p:nvPr/>
        </p:nvSpPr>
        <p:spPr>
          <a:xfrm>
            <a:off x="225643" y="2151017"/>
            <a:ext cx="378944" cy="61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descr="A close up of a logo&#10;&#10;Description automatically generated">
            <a:extLst>
              <a:ext uri="{FF2B5EF4-FFF2-40B4-BE49-F238E27FC236}">
                <a16:creationId xmlns:a16="http://schemas.microsoft.com/office/drawing/2014/main" id="{073EDCD1-B5F9-416E-BC76-413E8165DFF5}"/>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942823" y="3509896"/>
            <a:ext cx="914400" cy="914400"/>
          </a:xfrm>
          <a:prstGeom prst="rect">
            <a:avLst/>
          </a:prstGeom>
        </p:spPr>
      </p:pic>
      <p:pic>
        <p:nvPicPr>
          <p:cNvPr id="6" name="Picture 5" descr="A close up of a logo&#10;&#10;Description automatically generated">
            <a:extLst>
              <a:ext uri="{FF2B5EF4-FFF2-40B4-BE49-F238E27FC236}">
                <a16:creationId xmlns:a16="http://schemas.microsoft.com/office/drawing/2014/main" id="{612F5720-BE23-4157-ABE1-A26E7A37B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681" y="3509896"/>
            <a:ext cx="914400" cy="914400"/>
          </a:xfrm>
          <a:prstGeom prst="rect">
            <a:avLst/>
          </a:prstGeom>
        </p:spPr>
      </p:pic>
      <p:sp>
        <p:nvSpPr>
          <p:cNvPr id="7" name="Plus Sign 6">
            <a:extLst>
              <a:ext uri="{FF2B5EF4-FFF2-40B4-BE49-F238E27FC236}">
                <a16:creationId xmlns:a16="http://schemas.microsoft.com/office/drawing/2014/main" id="{0D5B8F91-FEAF-4B21-97AD-2615939913FA}"/>
              </a:ext>
            </a:extLst>
          </p:cNvPr>
          <p:cNvSpPr/>
          <p:nvPr/>
        </p:nvSpPr>
        <p:spPr>
          <a:xfrm>
            <a:off x="5474306" y="3737896"/>
            <a:ext cx="561600" cy="607200"/>
          </a:xfrm>
          <a:prstGeom prst="mathPlus">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FBAD34-0805-44CC-A076-308A1E00B21F}"/>
              </a:ext>
            </a:extLst>
          </p:cNvPr>
          <p:cNvSpPr txBox="1"/>
          <p:nvPr/>
        </p:nvSpPr>
        <p:spPr>
          <a:xfrm>
            <a:off x="3883723"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SIGNAL</a:t>
            </a:r>
          </a:p>
        </p:txBody>
      </p:sp>
      <p:sp>
        <p:nvSpPr>
          <p:cNvPr id="9" name="TextBox 8">
            <a:extLst>
              <a:ext uri="{FF2B5EF4-FFF2-40B4-BE49-F238E27FC236}">
                <a16:creationId xmlns:a16="http://schemas.microsoft.com/office/drawing/2014/main" id="{459C2A86-A3A9-4056-AAA7-08712D79F4A7}"/>
              </a:ext>
            </a:extLst>
          </p:cNvPr>
          <p:cNvSpPr txBox="1"/>
          <p:nvPr/>
        </p:nvSpPr>
        <p:spPr>
          <a:xfrm>
            <a:off x="6886481" y="3004830"/>
            <a:ext cx="1032600" cy="369332"/>
          </a:xfrm>
          <a:prstGeom prst="rect">
            <a:avLst/>
          </a:prstGeom>
          <a:noFill/>
        </p:spPr>
        <p:txBody>
          <a:bodyPr wrap="square" rtlCol="0" anchor="ctr">
            <a:spAutoFit/>
          </a:bodyPr>
          <a:lstStyle/>
          <a:p>
            <a:pPr algn="ctr"/>
            <a:r>
              <a:rPr lang="en-US" dirty="0">
                <a:latin typeface="Franklin Gothic Medium Cond" panose="020B0606030402020204" pitchFamily="34" charset="0"/>
              </a:rPr>
              <a:t>NOISE</a:t>
            </a:r>
          </a:p>
        </p:txBody>
      </p:sp>
      <p:sp>
        <p:nvSpPr>
          <p:cNvPr id="10" name="TextBox 9">
            <a:extLst>
              <a:ext uri="{FF2B5EF4-FFF2-40B4-BE49-F238E27FC236}">
                <a16:creationId xmlns:a16="http://schemas.microsoft.com/office/drawing/2014/main" id="{C5724087-C44D-4553-A7C6-F20551E081E0}"/>
              </a:ext>
            </a:extLst>
          </p:cNvPr>
          <p:cNvSpPr txBox="1"/>
          <p:nvPr/>
        </p:nvSpPr>
        <p:spPr>
          <a:xfrm>
            <a:off x="3744373" y="4627877"/>
            <a:ext cx="1311300" cy="923330"/>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 model &amp; predict</a:t>
            </a:r>
          </a:p>
        </p:txBody>
      </p:sp>
      <p:sp>
        <p:nvSpPr>
          <p:cNvPr id="11" name="TextBox 10">
            <a:extLst>
              <a:ext uri="{FF2B5EF4-FFF2-40B4-BE49-F238E27FC236}">
                <a16:creationId xmlns:a16="http://schemas.microsoft.com/office/drawing/2014/main" id="{54C65FDC-9341-4965-970F-1234276D8FE0}"/>
              </a:ext>
            </a:extLst>
          </p:cNvPr>
          <p:cNvSpPr txBox="1"/>
          <p:nvPr/>
        </p:nvSpPr>
        <p:spPr>
          <a:xfrm>
            <a:off x="6730408" y="4631500"/>
            <a:ext cx="1462945" cy="646331"/>
          </a:xfrm>
          <a:prstGeom prst="rect">
            <a:avLst/>
          </a:prstGeom>
          <a:noFill/>
        </p:spPr>
        <p:txBody>
          <a:bodyPr wrap="square" rtlCol="0" anchor="ctr">
            <a:spAutoFit/>
          </a:bodyPr>
          <a:lstStyle/>
          <a:p>
            <a:pPr algn="ctr"/>
            <a:r>
              <a:rPr lang="en-US" dirty="0">
                <a:latin typeface="Franklin Gothic Medium Cond" panose="020B0606030402020204" pitchFamily="34" charset="0"/>
              </a:rPr>
              <a:t>What we cannot predict</a:t>
            </a:r>
          </a:p>
        </p:txBody>
      </p:sp>
      <p:sp>
        <p:nvSpPr>
          <p:cNvPr id="12" name="TextBox 11">
            <a:extLst>
              <a:ext uri="{FF2B5EF4-FFF2-40B4-BE49-F238E27FC236}">
                <a16:creationId xmlns:a16="http://schemas.microsoft.com/office/drawing/2014/main" id="{9E9F2AF5-20CD-4496-949B-DF9E5EDC8940}"/>
              </a:ext>
            </a:extLst>
          </p:cNvPr>
          <p:cNvSpPr txBox="1"/>
          <p:nvPr/>
        </p:nvSpPr>
        <p:spPr>
          <a:xfrm>
            <a:off x="558799" y="3502887"/>
            <a:ext cx="1656863" cy="1077218"/>
          </a:xfrm>
          <a:prstGeom prst="rect">
            <a:avLst/>
          </a:prstGeom>
          <a:noFill/>
        </p:spPr>
        <p:txBody>
          <a:bodyPr wrap="square" rtlCol="0" anchor="ctr">
            <a:spAutoFit/>
          </a:bodyPr>
          <a:lstStyle/>
          <a:p>
            <a:pPr algn="ctr"/>
            <a:r>
              <a:rPr lang="en-US" sz="3200" dirty="0">
                <a:latin typeface="Franklin Gothic Medium Cond" panose="020B0606030402020204" pitchFamily="34" charset="0"/>
              </a:rPr>
              <a:t>TIME </a:t>
            </a:r>
          </a:p>
          <a:p>
            <a:pPr algn="ctr"/>
            <a:r>
              <a:rPr lang="en-US" sz="3200" dirty="0">
                <a:latin typeface="Franklin Gothic Medium Cond" panose="020B0606030402020204" pitchFamily="34" charset="0"/>
              </a:rPr>
              <a:t>SERIES</a:t>
            </a:r>
          </a:p>
        </p:txBody>
      </p:sp>
      <p:sp>
        <p:nvSpPr>
          <p:cNvPr id="13" name="Equals 12">
            <a:extLst>
              <a:ext uri="{FF2B5EF4-FFF2-40B4-BE49-F238E27FC236}">
                <a16:creationId xmlns:a16="http://schemas.microsoft.com/office/drawing/2014/main" id="{FBB2BE49-2B09-41E1-B54B-E851E9319C98}"/>
              </a:ext>
            </a:extLst>
          </p:cNvPr>
          <p:cNvSpPr/>
          <p:nvPr/>
        </p:nvSpPr>
        <p:spPr>
          <a:xfrm>
            <a:off x="2549604" y="3780423"/>
            <a:ext cx="561600" cy="578160"/>
          </a:xfrm>
          <a:prstGeom prst="mathEqual">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63DB8F76-D79A-8941-874F-F97C3A7DA875}"/>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16" name="Rectangle 15">
            <a:extLst>
              <a:ext uri="{FF2B5EF4-FFF2-40B4-BE49-F238E27FC236}">
                <a16:creationId xmlns:a16="http://schemas.microsoft.com/office/drawing/2014/main" id="{D6EF2BD6-4268-6840-B7B8-8D2585A917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2806A0-4487-FB43-B315-F6B33EA3978E}"/>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TextBox 17">
            <a:extLst>
              <a:ext uri="{FF2B5EF4-FFF2-40B4-BE49-F238E27FC236}">
                <a16:creationId xmlns:a16="http://schemas.microsoft.com/office/drawing/2014/main" id="{885D246B-3A80-3940-9082-99729637F029}"/>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083169"/>
            <a:ext cx="7886700" cy="3093794"/>
          </a:xfrm>
        </p:spPr>
        <p:txBody>
          <a:bodyPr/>
          <a:lstStyle/>
          <a:p>
            <a:r>
              <a:rPr lang="en-US" dirty="0">
                <a:latin typeface="Franklin Gothic Medium Cond" panose="020B0606030402020204" pitchFamily="34" charset="0"/>
              </a:rPr>
              <a:t>Traditional time series models</a:t>
            </a:r>
          </a:p>
          <a:p>
            <a:r>
              <a:rPr lang="en-US" dirty="0">
                <a:latin typeface="Franklin Gothic Medium Cond" panose="020B0606030402020204" pitchFamily="34" charset="0"/>
              </a:rPr>
              <a:t>Deep learning models</a:t>
            </a:r>
          </a:p>
          <a:p>
            <a:r>
              <a:rPr lang="en-US" dirty="0">
                <a:latin typeface="Franklin Gothic Medium Cond" panose="020B0606030402020204" pitchFamily="34" charset="0"/>
              </a:rPr>
              <a:t>List of models with graphics</a:t>
            </a:r>
          </a:p>
          <a:p>
            <a:endParaRPr lang="en-US" dirty="0">
              <a:latin typeface="Franklin Gothic Medium Cond" panose="020B0606030402020204" pitchFamily="34" charset="0"/>
            </a:endParaRPr>
          </a:p>
          <a:p>
            <a:endParaRPr lang="en-US" dirty="0">
              <a:latin typeface="Franklin Gothic Medium Cond" panose="020B0606030402020204" pitchFamily="34" charset="0"/>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7" name="Picture 6">
            <a:extLst>
              <a:ext uri="{FF2B5EF4-FFF2-40B4-BE49-F238E27FC236}">
                <a16:creationId xmlns:a16="http://schemas.microsoft.com/office/drawing/2014/main" id="{99F1E3E5-143E-7A4F-975E-B6A0144E57EF}"/>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85F230ED-6B2C-F24E-810B-B1AEBA994A24}"/>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AFBED7-296B-2249-A893-4824B66173D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5D3B410D-F451-A94A-83E3-95A99B1D5813}"/>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Models</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17E13A62-7C73-9E4E-8D41-86B1F20D361C}"/>
              </a:ext>
            </a:extLst>
          </p:cNvPr>
          <p:cNvPicPr>
            <a:picLocks noChangeAspect="1"/>
          </p:cNvPicPr>
          <p:nvPr/>
        </p:nvPicPr>
        <p:blipFill rotWithShape="1">
          <a:blip r:embed="rId3"/>
          <a:srcRect l="29931" t="55226" r="51660" b="38324"/>
          <a:stretch/>
        </p:blipFill>
        <p:spPr>
          <a:xfrm>
            <a:off x="-11723" y="-11723"/>
            <a:ext cx="9194005" cy="1848037"/>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
        <p:nvSpPr>
          <p:cNvPr id="8" name="Rectangle 7">
            <a:extLst>
              <a:ext uri="{FF2B5EF4-FFF2-40B4-BE49-F238E27FC236}">
                <a16:creationId xmlns:a16="http://schemas.microsoft.com/office/drawing/2014/main" id="{371467D2-A8B3-4E81-9218-88E86498A3B4}"/>
              </a:ext>
            </a:extLst>
          </p:cNvPr>
          <p:cNvSpPr/>
          <p:nvPr/>
        </p:nvSpPr>
        <p:spPr>
          <a:xfrm>
            <a:off x="1290161" y="3233028"/>
            <a:ext cx="2402755" cy="1337171"/>
          </a:xfrm>
          <a:prstGeom prst="rect">
            <a:avLst/>
          </a:prstGeom>
          <a:solidFill>
            <a:srgbClr val="4472C4">
              <a:alpha val="30196"/>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311102-1BD0-444A-B376-19971D96BC20}"/>
              </a:ext>
            </a:extLst>
          </p:cNvPr>
          <p:cNvSpPr/>
          <p:nvPr/>
        </p:nvSpPr>
        <p:spPr>
          <a:xfrm>
            <a:off x="1302581" y="3227503"/>
            <a:ext cx="3423503" cy="140691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0" name="Rectangle 9">
            <a:extLst>
              <a:ext uri="{FF2B5EF4-FFF2-40B4-BE49-F238E27FC236}">
                <a16:creationId xmlns:a16="http://schemas.microsoft.com/office/drawing/2014/main" id="{1C4FB1A1-0502-4034-B654-4E5D30303206}"/>
              </a:ext>
            </a:extLst>
          </p:cNvPr>
          <p:cNvSpPr/>
          <p:nvPr/>
        </p:nvSpPr>
        <p:spPr>
          <a:xfrm>
            <a:off x="1295052" y="3229209"/>
            <a:ext cx="2233613" cy="1340990"/>
          </a:xfrm>
          <a:prstGeom prst="rect">
            <a:avLst/>
          </a:prstGeom>
          <a:solidFill>
            <a:srgbClr val="FFC000">
              <a:alpha val="3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11" name="Rectangle 10">
            <a:extLst>
              <a:ext uri="{FF2B5EF4-FFF2-40B4-BE49-F238E27FC236}">
                <a16:creationId xmlns:a16="http://schemas.microsoft.com/office/drawing/2014/main" id="{E36534FC-CDC0-490B-B99E-0463178E8B52}"/>
              </a:ext>
            </a:extLst>
          </p:cNvPr>
          <p:cNvSpPr/>
          <p:nvPr/>
        </p:nvSpPr>
        <p:spPr>
          <a:xfrm>
            <a:off x="3533553" y="3229210"/>
            <a:ext cx="1123824" cy="1340990"/>
          </a:xfrm>
          <a:prstGeom prst="rect">
            <a:avLst/>
          </a:prstGeom>
          <a:solidFill>
            <a:srgbClr val="A9D18E">
              <a:alpha val="69804"/>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12" name="Rectangle 11">
            <a:extLst>
              <a:ext uri="{FF2B5EF4-FFF2-40B4-BE49-F238E27FC236}">
                <a16:creationId xmlns:a16="http://schemas.microsoft.com/office/drawing/2014/main" id="{2D643DE1-3C7D-4F44-84AD-AC42D7007B2C}"/>
              </a:ext>
            </a:extLst>
          </p:cNvPr>
          <p:cNvSpPr/>
          <p:nvPr/>
        </p:nvSpPr>
        <p:spPr>
          <a:xfrm>
            <a:off x="1290164" y="2782345"/>
            <a:ext cx="3367724" cy="44291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77FD99-6763-4022-92CD-BD1A49D7C07D}"/>
              </a:ext>
            </a:extLst>
          </p:cNvPr>
          <p:cNvSpPr txBox="1"/>
          <p:nvPr/>
        </p:nvSpPr>
        <p:spPr>
          <a:xfrm>
            <a:off x="2044455" y="2819135"/>
            <a:ext cx="989814" cy="369332"/>
          </a:xfrm>
          <a:prstGeom prst="rect">
            <a:avLst/>
          </a:prstGeom>
          <a:noFill/>
        </p:spPr>
        <p:txBody>
          <a:bodyPr wrap="square" rtlCol="0">
            <a:spAutoFit/>
          </a:bodyPr>
          <a:lstStyle/>
          <a:p>
            <a:pPr algn="ctr"/>
            <a:r>
              <a:rPr lang="en-US" dirty="0">
                <a:solidFill>
                  <a:schemeClr val="bg1"/>
                </a:solidFill>
                <a:latin typeface="Franklin Gothic Medium Cond" panose="020B0606030402020204" pitchFamily="34" charset="0"/>
              </a:rPr>
              <a:t>Dropped</a:t>
            </a:r>
          </a:p>
        </p:txBody>
      </p:sp>
      <p:sp>
        <p:nvSpPr>
          <p:cNvPr id="14" name="Rectangle 13">
            <a:extLst>
              <a:ext uri="{FF2B5EF4-FFF2-40B4-BE49-F238E27FC236}">
                <a16:creationId xmlns:a16="http://schemas.microsoft.com/office/drawing/2014/main" id="{286FAC41-66A8-42E5-ACC5-236800EB09A1}"/>
              </a:ext>
            </a:extLst>
          </p:cNvPr>
          <p:cNvSpPr/>
          <p:nvPr/>
        </p:nvSpPr>
        <p:spPr>
          <a:xfrm>
            <a:off x="1295562" y="2782345"/>
            <a:ext cx="2233613" cy="4429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latin typeface="Franklin Gothic Medium Cond" panose="020B0606030402020204" pitchFamily="34" charset="0"/>
              </a:rPr>
              <a:t>Training Set</a:t>
            </a:r>
          </a:p>
        </p:txBody>
      </p:sp>
      <p:sp>
        <p:nvSpPr>
          <p:cNvPr id="15" name="Rectangle 14">
            <a:extLst>
              <a:ext uri="{FF2B5EF4-FFF2-40B4-BE49-F238E27FC236}">
                <a16:creationId xmlns:a16="http://schemas.microsoft.com/office/drawing/2014/main" id="{60AD0960-FAE2-4DBA-8FEA-5989948A3595}"/>
              </a:ext>
            </a:extLst>
          </p:cNvPr>
          <p:cNvSpPr/>
          <p:nvPr/>
        </p:nvSpPr>
        <p:spPr>
          <a:xfrm>
            <a:off x="3529175" y="2782346"/>
            <a:ext cx="1128712" cy="44291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Franklin Gothic Medium Cond" panose="020B0606030402020204" pitchFamily="34" charset="0"/>
              </a:rPr>
              <a:t>Forecast</a:t>
            </a:r>
          </a:p>
        </p:txBody>
      </p:sp>
      <p:sp>
        <p:nvSpPr>
          <p:cNvPr id="16" name="Left Brace 15">
            <a:extLst>
              <a:ext uri="{FF2B5EF4-FFF2-40B4-BE49-F238E27FC236}">
                <a16:creationId xmlns:a16="http://schemas.microsoft.com/office/drawing/2014/main" id="{E818CD63-2C62-4F5D-9B2F-D5627EF5B61A}"/>
              </a:ext>
            </a:extLst>
          </p:cNvPr>
          <p:cNvSpPr/>
          <p:nvPr/>
        </p:nvSpPr>
        <p:spPr>
          <a:xfrm rot="5400000">
            <a:off x="2293237" y="1515015"/>
            <a:ext cx="227464" cy="2233613"/>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071C165-E8BC-4CA3-B4FC-CB837D49F08B}"/>
              </a:ext>
            </a:extLst>
          </p:cNvPr>
          <p:cNvSpPr/>
          <p:nvPr/>
        </p:nvSpPr>
        <p:spPr>
          <a:xfrm rot="5400000">
            <a:off x="4006326" y="2093994"/>
            <a:ext cx="169010" cy="1134111"/>
          </a:xfrm>
          <a:prstGeom prst="leftBrace">
            <a:avLst>
              <a:gd name="adj1" fmla="val 106333"/>
              <a:gd name="adj2" fmla="val 50000"/>
            </a:avLst>
          </a:prstGeom>
          <a:no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F2BDB49-C3FE-407F-A0C4-5CC91ACFAA92}"/>
              </a:ext>
            </a:extLst>
          </p:cNvPr>
          <p:cNvSpPr txBox="1"/>
          <p:nvPr/>
        </p:nvSpPr>
        <p:spPr>
          <a:xfrm>
            <a:off x="1931572" y="218072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window</a:t>
            </a:r>
          </a:p>
        </p:txBody>
      </p:sp>
      <p:sp>
        <p:nvSpPr>
          <p:cNvPr id="19" name="TextBox 18">
            <a:extLst>
              <a:ext uri="{FF2B5EF4-FFF2-40B4-BE49-F238E27FC236}">
                <a16:creationId xmlns:a16="http://schemas.microsoft.com/office/drawing/2014/main" id="{4A1502EA-C8AE-494F-AC02-BCE31E055136}"/>
              </a:ext>
            </a:extLst>
          </p:cNvPr>
          <p:cNvSpPr txBox="1"/>
          <p:nvPr/>
        </p:nvSpPr>
        <p:spPr>
          <a:xfrm>
            <a:off x="3615044" y="2180724"/>
            <a:ext cx="954384" cy="369332"/>
          </a:xfrm>
          <a:prstGeom prst="rect">
            <a:avLst/>
          </a:prstGeom>
          <a:noFill/>
        </p:spPr>
        <p:txBody>
          <a:bodyPr wrap="square" rtlCol="0">
            <a:spAutoFit/>
          </a:bodyPr>
          <a:lstStyle/>
          <a:p>
            <a:pPr algn="ctr"/>
            <a:r>
              <a:rPr lang="en-US" dirty="0">
                <a:solidFill>
                  <a:schemeClr val="tx1">
                    <a:lumMod val="65000"/>
                    <a:lumOff val="35000"/>
                  </a:schemeClr>
                </a:solidFill>
                <a:latin typeface="Franklin Gothic Medium Cond" panose="020B0606030402020204" pitchFamily="34" charset="0"/>
              </a:rPr>
              <a:t>horizon</a:t>
            </a:r>
          </a:p>
        </p:txBody>
      </p:sp>
      <p:grpSp>
        <p:nvGrpSpPr>
          <p:cNvPr id="20" name="Group 19">
            <a:extLst>
              <a:ext uri="{FF2B5EF4-FFF2-40B4-BE49-F238E27FC236}">
                <a16:creationId xmlns:a16="http://schemas.microsoft.com/office/drawing/2014/main" id="{C0B27073-FFD4-422A-9368-C74668114AB3}"/>
              </a:ext>
            </a:extLst>
          </p:cNvPr>
          <p:cNvGrpSpPr/>
          <p:nvPr/>
        </p:nvGrpSpPr>
        <p:grpSpPr>
          <a:xfrm>
            <a:off x="568052" y="4906853"/>
            <a:ext cx="4058469" cy="261610"/>
            <a:chOff x="725068" y="3999714"/>
            <a:chExt cx="4058469" cy="261610"/>
          </a:xfrm>
        </p:grpSpPr>
        <p:sp>
          <p:nvSpPr>
            <p:cNvPr id="21" name="Rectangle 20">
              <a:extLst>
                <a:ext uri="{FF2B5EF4-FFF2-40B4-BE49-F238E27FC236}">
                  <a16:creationId xmlns:a16="http://schemas.microsoft.com/office/drawing/2014/main" id="{4ACCB07D-D22D-4C8D-9B8E-1FC87C3C2AFC}"/>
                </a:ext>
              </a:extLst>
            </p:cNvPr>
            <p:cNvSpPr/>
            <p:nvPr/>
          </p:nvSpPr>
          <p:spPr>
            <a:xfrm>
              <a:off x="1415813" y="4069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2" name="Rectangle 21">
              <a:extLst>
                <a:ext uri="{FF2B5EF4-FFF2-40B4-BE49-F238E27FC236}">
                  <a16:creationId xmlns:a16="http://schemas.microsoft.com/office/drawing/2014/main" id="{13E36B99-5524-4A0B-8B13-A589E5F7A57D}"/>
                </a:ext>
              </a:extLst>
            </p:cNvPr>
            <p:cNvSpPr/>
            <p:nvPr/>
          </p:nvSpPr>
          <p:spPr>
            <a:xfrm>
              <a:off x="3656092" y="4069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3" name="TextBox 22">
              <a:extLst>
                <a:ext uri="{FF2B5EF4-FFF2-40B4-BE49-F238E27FC236}">
                  <a16:creationId xmlns:a16="http://schemas.microsoft.com/office/drawing/2014/main" id="{B2584531-ECBA-44C6-A2EF-D62105CAE559}"/>
                </a:ext>
              </a:extLst>
            </p:cNvPr>
            <p:cNvSpPr txBox="1"/>
            <p:nvPr/>
          </p:nvSpPr>
          <p:spPr>
            <a:xfrm>
              <a:off x="725068" y="3999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1</a:t>
              </a:r>
            </a:p>
          </p:txBody>
        </p:sp>
      </p:grpSp>
      <p:grpSp>
        <p:nvGrpSpPr>
          <p:cNvPr id="24" name="Group 23">
            <a:extLst>
              <a:ext uri="{FF2B5EF4-FFF2-40B4-BE49-F238E27FC236}">
                <a16:creationId xmlns:a16="http://schemas.microsoft.com/office/drawing/2014/main" id="{537E1B51-531D-4485-930F-950DFE923FB5}"/>
              </a:ext>
            </a:extLst>
          </p:cNvPr>
          <p:cNvGrpSpPr/>
          <p:nvPr/>
        </p:nvGrpSpPr>
        <p:grpSpPr>
          <a:xfrm>
            <a:off x="568052" y="5059253"/>
            <a:ext cx="4210869" cy="261610"/>
            <a:chOff x="725068" y="4152114"/>
            <a:chExt cx="4210869" cy="261610"/>
          </a:xfrm>
        </p:grpSpPr>
        <p:sp>
          <p:nvSpPr>
            <p:cNvPr id="25" name="Rectangle 24">
              <a:extLst>
                <a:ext uri="{FF2B5EF4-FFF2-40B4-BE49-F238E27FC236}">
                  <a16:creationId xmlns:a16="http://schemas.microsoft.com/office/drawing/2014/main" id="{7A64C535-E182-49CB-BA73-7F02FA68F34C}"/>
                </a:ext>
              </a:extLst>
            </p:cNvPr>
            <p:cNvSpPr/>
            <p:nvPr/>
          </p:nvSpPr>
          <p:spPr>
            <a:xfrm>
              <a:off x="1568213" y="42214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26" name="Rectangle 25">
              <a:extLst>
                <a:ext uri="{FF2B5EF4-FFF2-40B4-BE49-F238E27FC236}">
                  <a16:creationId xmlns:a16="http://schemas.microsoft.com/office/drawing/2014/main" id="{FB7212F0-7EB7-430A-BC2C-834486FD2731}"/>
                </a:ext>
              </a:extLst>
            </p:cNvPr>
            <p:cNvSpPr/>
            <p:nvPr/>
          </p:nvSpPr>
          <p:spPr>
            <a:xfrm>
              <a:off x="3808492" y="42214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F2802C11-EA2A-4F6D-B216-A86CBA67C0DD}"/>
                </a:ext>
              </a:extLst>
            </p:cNvPr>
            <p:cNvSpPr txBox="1"/>
            <p:nvPr/>
          </p:nvSpPr>
          <p:spPr>
            <a:xfrm>
              <a:off x="725068" y="41521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2</a:t>
              </a:r>
            </a:p>
          </p:txBody>
        </p:sp>
        <p:sp>
          <p:nvSpPr>
            <p:cNvPr id="28" name="Rectangle 27">
              <a:extLst>
                <a:ext uri="{FF2B5EF4-FFF2-40B4-BE49-F238E27FC236}">
                  <a16:creationId xmlns:a16="http://schemas.microsoft.com/office/drawing/2014/main" id="{08B6942D-75A6-45A2-B23B-75A390DC7FC8}"/>
                </a:ext>
              </a:extLst>
            </p:cNvPr>
            <p:cNvSpPr/>
            <p:nvPr/>
          </p:nvSpPr>
          <p:spPr>
            <a:xfrm>
              <a:off x="1415812" y="4221483"/>
              <a:ext cx="1405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29" name="Group 28">
            <a:extLst>
              <a:ext uri="{FF2B5EF4-FFF2-40B4-BE49-F238E27FC236}">
                <a16:creationId xmlns:a16="http://schemas.microsoft.com/office/drawing/2014/main" id="{B1A4CFBA-A5F7-41BE-B7AF-112A817DDCA4}"/>
              </a:ext>
            </a:extLst>
          </p:cNvPr>
          <p:cNvGrpSpPr/>
          <p:nvPr/>
        </p:nvGrpSpPr>
        <p:grpSpPr>
          <a:xfrm>
            <a:off x="558036" y="5211653"/>
            <a:ext cx="4373285" cy="261610"/>
            <a:chOff x="725068" y="4304514"/>
            <a:chExt cx="4363269" cy="261610"/>
          </a:xfrm>
        </p:grpSpPr>
        <p:sp>
          <p:nvSpPr>
            <p:cNvPr id="30" name="Rectangle 29">
              <a:extLst>
                <a:ext uri="{FF2B5EF4-FFF2-40B4-BE49-F238E27FC236}">
                  <a16:creationId xmlns:a16="http://schemas.microsoft.com/office/drawing/2014/main" id="{EAB098AA-0F4A-43FF-8586-01220E26BB68}"/>
                </a:ext>
              </a:extLst>
            </p:cNvPr>
            <p:cNvSpPr/>
            <p:nvPr/>
          </p:nvSpPr>
          <p:spPr>
            <a:xfrm>
              <a:off x="1720613" y="43738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1" name="Rectangle 30">
              <a:extLst>
                <a:ext uri="{FF2B5EF4-FFF2-40B4-BE49-F238E27FC236}">
                  <a16:creationId xmlns:a16="http://schemas.microsoft.com/office/drawing/2014/main" id="{1CDEC1D3-A538-4961-A0C2-F2DC890A303C}"/>
                </a:ext>
              </a:extLst>
            </p:cNvPr>
            <p:cNvSpPr/>
            <p:nvPr/>
          </p:nvSpPr>
          <p:spPr>
            <a:xfrm>
              <a:off x="3960892" y="43738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2" name="TextBox 31">
              <a:extLst>
                <a:ext uri="{FF2B5EF4-FFF2-40B4-BE49-F238E27FC236}">
                  <a16:creationId xmlns:a16="http://schemas.microsoft.com/office/drawing/2014/main" id="{A68BC155-4514-4844-A21A-96CE0A8B1DB0}"/>
                </a:ext>
              </a:extLst>
            </p:cNvPr>
            <p:cNvSpPr txBox="1"/>
            <p:nvPr/>
          </p:nvSpPr>
          <p:spPr>
            <a:xfrm>
              <a:off x="725068" y="43045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3</a:t>
              </a:r>
            </a:p>
          </p:txBody>
        </p:sp>
        <p:sp>
          <p:nvSpPr>
            <p:cNvPr id="33" name="Rectangle 32">
              <a:extLst>
                <a:ext uri="{FF2B5EF4-FFF2-40B4-BE49-F238E27FC236}">
                  <a16:creationId xmlns:a16="http://schemas.microsoft.com/office/drawing/2014/main" id="{81D5822E-0F11-4583-83FC-5E59E15FD5CF}"/>
                </a:ext>
              </a:extLst>
            </p:cNvPr>
            <p:cNvSpPr/>
            <p:nvPr/>
          </p:nvSpPr>
          <p:spPr>
            <a:xfrm>
              <a:off x="1424223" y="4373883"/>
              <a:ext cx="28456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4" name="Group 33">
            <a:extLst>
              <a:ext uri="{FF2B5EF4-FFF2-40B4-BE49-F238E27FC236}">
                <a16:creationId xmlns:a16="http://schemas.microsoft.com/office/drawing/2014/main" id="{C63CF530-4311-4D66-8274-A163DCF9CE9C}"/>
              </a:ext>
            </a:extLst>
          </p:cNvPr>
          <p:cNvGrpSpPr/>
          <p:nvPr/>
        </p:nvGrpSpPr>
        <p:grpSpPr>
          <a:xfrm>
            <a:off x="568052" y="5364053"/>
            <a:ext cx="4515669" cy="261610"/>
            <a:chOff x="725068" y="4456914"/>
            <a:chExt cx="4515669" cy="261610"/>
          </a:xfrm>
        </p:grpSpPr>
        <p:sp>
          <p:nvSpPr>
            <p:cNvPr id="35" name="Rectangle 34">
              <a:extLst>
                <a:ext uri="{FF2B5EF4-FFF2-40B4-BE49-F238E27FC236}">
                  <a16:creationId xmlns:a16="http://schemas.microsoft.com/office/drawing/2014/main" id="{45C4EB34-5024-48FB-A31B-9D969A42918B}"/>
                </a:ext>
              </a:extLst>
            </p:cNvPr>
            <p:cNvSpPr/>
            <p:nvPr/>
          </p:nvSpPr>
          <p:spPr>
            <a:xfrm>
              <a:off x="1873013" y="45262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36" name="Rectangle 35">
              <a:extLst>
                <a:ext uri="{FF2B5EF4-FFF2-40B4-BE49-F238E27FC236}">
                  <a16:creationId xmlns:a16="http://schemas.microsoft.com/office/drawing/2014/main" id="{EB6CEA9D-1035-46C3-9644-4EDA9B9268AA}"/>
                </a:ext>
              </a:extLst>
            </p:cNvPr>
            <p:cNvSpPr/>
            <p:nvPr/>
          </p:nvSpPr>
          <p:spPr>
            <a:xfrm>
              <a:off x="4113292" y="45262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37" name="TextBox 36">
              <a:extLst>
                <a:ext uri="{FF2B5EF4-FFF2-40B4-BE49-F238E27FC236}">
                  <a16:creationId xmlns:a16="http://schemas.microsoft.com/office/drawing/2014/main" id="{7A175ED4-4258-41A0-8646-DDC63892EB76}"/>
                </a:ext>
              </a:extLst>
            </p:cNvPr>
            <p:cNvSpPr txBox="1"/>
            <p:nvPr/>
          </p:nvSpPr>
          <p:spPr>
            <a:xfrm>
              <a:off x="725068" y="44569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4</a:t>
              </a:r>
            </a:p>
          </p:txBody>
        </p:sp>
        <p:sp>
          <p:nvSpPr>
            <p:cNvPr id="38" name="Rectangle 37">
              <a:extLst>
                <a:ext uri="{FF2B5EF4-FFF2-40B4-BE49-F238E27FC236}">
                  <a16:creationId xmlns:a16="http://schemas.microsoft.com/office/drawing/2014/main" id="{ECA9C469-039F-4CE5-B447-80F31D22D8DE}"/>
                </a:ext>
              </a:extLst>
            </p:cNvPr>
            <p:cNvSpPr/>
            <p:nvPr/>
          </p:nvSpPr>
          <p:spPr>
            <a:xfrm>
              <a:off x="1415812" y="4526283"/>
              <a:ext cx="4453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39" name="Group 38">
            <a:extLst>
              <a:ext uri="{FF2B5EF4-FFF2-40B4-BE49-F238E27FC236}">
                <a16:creationId xmlns:a16="http://schemas.microsoft.com/office/drawing/2014/main" id="{AF743343-CEAD-45DE-8888-DFC3E62A947D}"/>
              </a:ext>
            </a:extLst>
          </p:cNvPr>
          <p:cNvGrpSpPr/>
          <p:nvPr/>
        </p:nvGrpSpPr>
        <p:grpSpPr>
          <a:xfrm>
            <a:off x="568051" y="5511062"/>
            <a:ext cx="4668070" cy="261610"/>
            <a:chOff x="725067" y="4603923"/>
            <a:chExt cx="4668070" cy="261610"/>
          </a:xfrm>
        </p:grpSpPr>
        <p:sp>
          <p:nvSpPr>
            <p:cNvPr id="40" name="Rectangle 39">
              <a:extLst>
                <a:ext uri="{FF2B5EF4-FFF2-40B4-BE49-F238E27FC236}">
                  <a16:creationId xmlns:a16="http://schemas.microsoft.com/office/drawing/2014/main" id="{B89350E7-CE7B-45ED-B23B-CA9F6512EE03}"/>
                </a:ext>
              </a:extLst>
            </p:cNvPr>
            <p:cNvSpPr/>
            <p:nvPr/>
          </p:nvSpPr>
          <p:spPr>
            <a:xfrm>
              <a:off x="2025413" y="46786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1" name="Rectangle 40">
              <a:extLst>
                <a:ext uri="{FF2B5EF4-FFF2-40B4-BE49-F238E27FC236}">
                  <a16:creationId xmlns:a16="http://schemas.microsoft.com/office/drawing/2014/main" id="{A4BF31AE-5321-4891-A02B-32B803763862}"/>
                </a:ext>
              </a:extLst>
            </p:cNvPr>
            <p:cNvSpPr/>
            <p:nvPr/>
          </p:nvSpPr>
          <p:spPr>
            <a:xfrm>
              <a:off x="4265692" y="46786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2" name="TextBox 41">
              <a:extLst>
                <a:ext uri="{FF2B5EF4-FFF2-40B4-BE49-F238E27FC236}">
                  <a16:creationId xmlns:a16="http://schemas.microsoft.com/office/drawing/2014/main" id="{0A43B11C-3C50-4AFA-BD8E-9D82FFFD6D46}"/>
                </a:ext>
              </a:extLst>
            </p:cNvPr>
            <p:cNvSpPr txBox="1"/>
            <p:nvPr/>
          </p:nvSpPr>
          <p:spPr>
            <a:xfrm>
              <a:off x="725067" y="4603923"/>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5</a:t>
              </a:r>
            </a:p>
          </p:txBody>
        </p:sp>
        <p:sp>
          <p:nvSpPr>
            <p:cNvPr id="43" name="Rectangle 42">
              <a:extLst>
                <a:ext uri="{FF2B5EF4-FFF2-40B4-BE49-F238E27FC236}">
                  <a16:creationId xmlns:a16="http://schemas.microsoft.com/office/drawing/2014/main" id="{103610FE-9F54-4400-84B1-784C036EA133}"/>
                </a:ext>
              </a:extLst>
            </p:cNvPr>
            <p:cNvSpPr/>
            <p:nvPr/>
          </p:nvSpPr>
          <p:spPr>
            <a:xfrm>
              <a:off x="1415812" y="4678683"/>
              <a:ext cx="5977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4" name="Group 43">
            <a:extLst>
              <a:ext uri="{FF2B5EF4-FFF2-40B4-BE49-F238E27FC236}">
                <a16:creationId xmlns:a16="http://schemas.microsoft.com/office/drawing/2014/main" id="{E0A8359C-F14B-4FC0-813E-891EBB6B1CDE}"/>
              </a:ext>
            </a:extLst>
          </p:cNvPr>
          <p:cNvGrpSpPr/>
          <p:nvPr/>
        </p:nvGrpSpPr>
        <p:grpSpPr>
          <a:xfrm>
            <a:off x="573916" y="5668853"/>
            <a:ext cx="4814605" cy="261610"/>
            <a:chOff x="730932" y="4761714"/>
            <a:chExt cx="4814605" cy="261610"/>
          </a:xfrm>
        </p:grpSpPr>
        <p:sp>
          <p:nvSpPr>
            <p:cNvPr id="45" name="Rectangle 44">
              <a:extLst>
                <a:ext uri="{FF2B5EF4-FFF2-40B4-BE49-F238E27FC236}">
                  <a16:creationId xmlns:a16="http://schemas.microsoft.com/office/drawing/2014/main" id="{F2901145-0C20-4FD4-9E59-2C1C619E1311}"/>
                </a:ext>
              </a:extLst>
            </p:cNvPr>
            <p:cNvSpPr/>
            <p:nvPr/>
          </p:nvSpPr>
          <p:spPr>
            <a:xfrm>
              <a:off x="2177813" y="4831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46" name="Rectangle 45">
              <a:extLst>
                <a:ext uri="{FF2B5EF4-FFF2-40B4-BE49-F238E27FC236}">
                  <a16:creationId xmlns:a16="http://schemas.microsoft.com/office/drawing/2014/main" id="{0A79C8BA-6162-4373-B7A5-6E5C2473280F}"/>
                </a:ext>
              </a:extLst>
            </p:cNvPr>
            <p:cNvSpPr/>
            <p:nvPr/>
          </p:nvSpPr>
          <p:spPr>
            <a:xfrm>
              <a:off x="4418092" y="4831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sp>
          <p:nvSpPr>
            <p:cNvPr id="47" name="TextBox 46">
              <a:extLst>
                <a:ext uri="{FF2B5EF4-FFF2-40B4-BE49-F238E27FC236}">
                  <a16:creationId xmlns:a16="http://schemas.microsoft.com/office/drawing/2014/main" id="{6E45FB76-6948-4A77-8BC0-F38EA7826777}"/>
                </a:ext>
              </a:extLst>
            </p:cNvPr>
            <p:cNvSpPr txBox="1"/>
            <p:nvPr/>
          </p:nvSpPr>
          <p:spPr>
            <a:xfrm>
              <a:off x="730932" y="4761714"/>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6</a:t>
              </a:r>
            </a:p>
          </p:txBody>
        </p:sp>
        <p:sp>
          <p:nvSpPr>
            <p:cNvPr id="48" name="Rectangle 47">
              <a:extLst>
                <a:ext uri="{FF2B5EF4-FFF2-40B4-BE49-F238E27FC236}">
                  <a16:creationId xmlns:a16="http://schemas.microsoft.com/office/drawing/2014/main" id="{8BF1189A-79B3-4CEB-ABAB-D61ABA3ED980}"/>
                </a:ext>
              </a:extLst>
            </p:cNvPr>
            <p:cNvSpPr/>
            <p:nvPr/>
          </p:nvSpPr>
          <p:spPr>
            <a:xfrm>
              <a:off x="1415812" y="4831083"/>
              <a:ext cx="750173"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grpSp>
      <p:grpSp>
        <p:nvGrpSpPr>
          <p:cNvPr id="49" name="Group 48">
            <a:extLst>
              <a:ext uri="{FF2B5EF4-FFF2-40B4-BE49-F238E27FC236}">
                <a16:creationId xmlns:a16="http://schemas.microsoft.com/office/drawing/2014/main" id="{65186BEE-1DBD-499B-A8FE-B1C17A1C0CFF}"/>
              </a:ext>
            </a:extLst>
          </p:cNvPr>
          <p:cNvGrpSpPr/>
          <p:nvPr/>
        </p:nvGrpSpPr>
        <p:grpSpPr>
          <a:xfrm>
            <a:off x="568050" y="6018033"/>
            <a:ext cx="6357661" cy="261610"/>
            <a:chOff x="1168412" y="5837125"/>
            <a:chExt cx="6357661" cy="261610"/>
          </a:xfrm>
        </p:grpSpPr>
        <p:grpSp>
          <p:nvGrpSpPr>
            <p:cNvPr id="50" name="Group 49">
              <a:extLst>
                <a:ext uri="{FF2B5EF4-FFF2-40B4-BE49-F238E27FC236}">
                  <a16:creationId xmlns:a16="http://schemas.microsoft.com/office/drawing/2014/main" id="{1B8DD095-EA29-41C0-8739-D7C1E364323D}"/>
                </a:ext>
              </a:extLst>
            </p:cNvPr>
            <p:cNvGrpSpPr/>
            <p:nvPr/>
          </p:nvGrpSpPr>
          <p:grpSpPr>
            <a:xfrm>
              <a:off x="1859157" y="5906495"/>
              <a:ext cx="5666916" cy="122873"/>
              <a:chOff x="1390097" y="6355083"/>
              <a:chExt cx="5679440" cy="122873"/>
            </a:xfrm>
          </p:grpSpPr>
          <p:sp>
            <p:nvSpPr>
              <p:cNvPr id="52" name="Rectangle 51">
                <a:extLst>
                  <a:ext uri="{FF2B5EF4-FFF2-40B4-BE49-F238E27FC236}">
                    <a16:creationId xmlns:a16="http://schemas.microsoft.com/office/drawing/2014/main" id="{4279B7E8-8CE9-44E8-B3A7-27F45A25A421}"/>
                  </a:ext>
                </a:extLst>
              </p:cNvPr>
              <p:cNvSpPr/>
              <p:nvPr/>
            </p:nvSpPr>
            <p:spPr>
              <a:xfrm>
                <a:off x="1390097" y="6355083"/>
                <a:ext cx="2322404" cy="12287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3" name="Rectangle 52">
                <a:extLst>
                  <a:ext uri="{FF2B5EF4-FFF2-40B4-BE49-F238E27FC236}">
                    <a16:creationId xmlns:a16="http://schemas.microsoft.com/office/drawing/2014/main" id="{5CD4EE1F-666F-4E15-9907-6BC3D1712C83}"/>
                  </a:ext>
                </a:extLst>
              </p:cNvPr>
              <p:cNvSpPr/>
              <p:nvPr/>
            </p:nvSpPr>
            <p:spPr>
              <a:xfrm>
                <a:off x="3701813" y="6355084"/>
                <a:ext cx="2240280" cy="12287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latin typeface="Franklin Gothic Medium Cond" panose="020B0606030402020204" pitchFamily="34" charset="0"/>
                </a:endParaRPr>
              </a:p>
            </p:txBody>
          </p:sp>
          <p:sp>
            <p:nvSpPr>
              <p:cNvPr id="54" name="Rectangle 53">
                <a:extLst>
                  <a:ext uri="{FF2B5EF4-FFF2-40B4-BE49-F238E27FC236}">
                    <a16:creationId xmlns:a16="http://schemas.microsoft.com/office/drawing/2014/main" id="{CAF19874-73B6-4A7E-A306-73CDE1786321}"/>
                  </a:ext>
                </a:extLst>
              </p:cNvPr>
              <p:cNvSpPr/>
              <p:nvPr/>
            </p:nvSpPr>
            <p:spPr>
              <a:xfrm>
                <a:off x="5942092" y="6355085"/>
                <a:ext cx="1127445" cy="1228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latin typeface="Franklin Gothic Medium Cond" panose="020B0606030402020204" pitchFamily="34" charset="0"/>
                </a:endParaRPr>
              </a:p>
            </p:txBody>
          </p:sp>
        </p:grpSp>
        <p:sp>
          <p:nvSpPr>
            <p:cNvPr id="51" name="TextBox 50">
              <a:extLst>
                <a:ext uri="{FF2B5EF4-FFF2-40B4-BE49-F238E27FC236}">
                  <a16:creationId xmlns:a16="http://schemas.microsoft.com/office/drawing/2014/main" id="{72852E2F-EA86-416E-BC38-77F5DEB948CF}"/>
                </a:ext>
              </a:extLst>
            </p:cNvPr>
            <p:cNvSpPr txBox="1"/>
            <p:nvPr/>
          </p:nvSpPr>
          <p:spPr>
            <a:xfrm>
              <a:off x="1168412" y="5837125"/>
              <a:ext cx="722113" cy="261610"/>
            </a:xfrm>
            <a:prstGeom prst="rect">
              <a:avLst/>
            </a:prstGeom>
            <a:noFill/>
          </p:spPr>
          <p:txBody>
            <a:bodyPr wrap="square" rtlCol="0">
              <a:spAutoFit/>
            </a:bodyPr>
            <a:lstStyle/>
            <a:p>
              <a:pPr algn="ctr"/>
              <a:r>
                <a:rPr lang="en-US" sz="1100" dirty="0">
                  <a:solidFill>
                    <a:schemeClr val="tx1">
                      <a:lumMod val="65000"/>
                      <a:lumOff val="35000"/>
                    </a:schemeClr>
                  </a:solidFill>
                  <a:latin typeface="Franklin Gothic Medium Cond" panose="020B0606030402020204" pitchFamily="34" charset="0"/>
                </a:rPr>
                <a:t>Window n</a:t>
              </a:r>
            </a:p>
          </p:txBody>
        </p:sp>
      </p:grpSp>
      <p:grpSp>
        <p:nvGrpSpPr>
          <p:cNvPr id="55" name="Group 54">
            <a:extLst>
              <a:ext uri="{FF2B5EF4-FFF2-40B4-BE49-F238E27FC236}">
                <a16:creationId xmlns:a16="http://schemas.microsoft.com/office/drawing/2014/main" id="{22860AE6-CA10-4393-AD46-0763B75B4805}"/>
              </a:ext>
            </a:extLst>
          </p:cNvPr>
          <p:cNvGrpSpPr/>
          <p:nvPr/>
        </p:nvGrpSpPr>
        <p:grpSpPr>
          <a:xfrm>
            <a:off x="560399" y="5782606"/>
            <a:ext cx="2611781" cy="381991"/>
            <a:chOff x="1160761" y="5492699"/>
            <a:chExt cx="2611781" cy="429491"/>
          </a:xfrm>
        </p:grpSpPr>
        <p:sp>
          <p:nvSpPr>
            <p:cNvPr id="56" name="TextBox 55">
              <a:extLst>
                <a:ext uri="{FF2B5EF4-FFF2-40B4-BE49-F238E27FC236}">
                  <a16:creationId xmlns:a16="http://schemas.microsoft.com/office/drawing/2014/main" id="{254FAB7D-9907-4546-B54A-E0AB4E25605C}"/>
                </a:ext>
              </a:extLst>
            </p:cNvPr>
            <p:cNvSpPr txBox="1"/>
            <p:nvPr/>
          </p:nvSpPr>
          <p:spPr>
            <a:xfrm rot="16200000">
              <a:off x="1115292"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sp>
          <p:nvSpPr>
            <p:cNvPr id="57" name="TextBox 56">
              <a:extLst>
                <a:ext uri="{FF2B5EF4-FFF2-40B4-BE49-F238E27FC236}">
                  <a16:creationId xmlns:a16="http://schemas.microsoft.com/office/drawing/2014/main" id="{D5FEB8D3-33CC-4ECE-B288-66B222021E18}"/>
                </a:ext>
              </a:extLst>
            </p:cNvPr>
            <p:cNvSpPr txBox="1"/>
            <p:nvPr/>
          </p:nvSpPr>
          <p:spPr>
            <a:xfrm rot="16200000">
              <a:off x="3388519" y="5538168"/>
              <a:ext cx="429491" cy="338554"/>
            </a:xfrm>
            <a:prstGeom prst="rect">
              <a:avLst/>
            </a:prstGeom>
            <a:noFill/>
          </p:spPr>
          <p:txBody>
            <a:bodyPr wrap="square" rtlCol="0">
              <a:spAutoFit/>
            </a:bodyPr>
            <a:lstStyle/>
            <a:p>
              <a:r>
                <a:rPr lang="en-US" sz="1600" dirty="0">
                  <a:solidFill>
                    <a:schemeClr val="tx1">
                      <a:lumMod val="65000"/>
                      <a:lumOff val="35000"/>
                    </a:schemeClr>
                  </a:solidFill>
                  <a:latin typeface="Franklin Gothic Medium Cond" panose="020B0606030402020204" pitchFamily="34" charset="0"/>
                </a:rPr>
                <a:t>…</a:t>
              </a:r>
            </a:p>
          </p:txBody>
        </p:sp>
      </p:grpSp>
      <p:sp>
        <p:nvSpPr>
          <p:cNvPr id="67" name="Rectangle 66">
            <a:extLst>
              <a:ext uri="{FF2B5EF4-FFF2-40B4-BE49-F238E27FC236}">
                <a16:creationId xmlns:a16="http://schemas.microsoft.com/office/drawing/2014/main" id="{B3F10568-7220-D342-964D-BE03DE63B06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58" name="Picture 14">
            <a:extLst>
              <a:ext uri="{FF2B5EF4-FFF2-40B4-BE49-F238E27FC236}">
                <a16:creationId xmlns:a16="http://schemas.microsoft.com/office/drawing/2014/main" id="{6E650B0C-D646-4ECB-9335-6EC83F2E4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17" y="3089964"/>
            <a:ext cx="6145659" cy="193077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C5D9C80A-BFED-3B40-9078-C47FAA7B7377}"/>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500"/>
                                  </p:stCondLst>
                                  <p:childTnLst>
                                    <p:animMotion origin="layout" path="M 3.61111E-6 1.48148E-6 L 0.25 1.48148E-6 " pathEditMode="relative" rAng="0" ptsTypes="AA">
                                      <p:cBhvr>
                                        <p:cTn id="6" dur="14000" fill="hold"/>
                                        <p:tgtEl>
                                          <p:spTgt spid="14"/>
                                        </p:tgtEl>
                                        <p:attrNameLst>
                                          <p:attrName>ppt_x</p:attrName>
                                          <p:attrName>ppt_y</p:attrName>
                                        </p:attrNameLst>
                                      </p:cBhvr>
                                      <p:rCtr x="12500" y="0"/>
                                    </p:animMotion>
                                  </p:childTnLst>
                                </p:cTn>
                              </p:par>
                              <p:par>
                                <p:cTn id="7" presetID="63" presetClass="path" presetSubtype="0" accel="50000" decel="50000" fill="hold" grpId="0" nodeType="withEffect">
                                  <p:stCondLst>
                                    <p:cond delay="500"/>
                                  </p:stCondLst>
                                  <p:childTnLst>
                                    <p:animMotion origin="layout" path="M -5.55556E-7 1.48148E-6 L 0.24774 0.00046 " pathEditMode="relative" rAng="0" ptsTypes="AA">
                                      <p:cBhvr>
                                        <p:cTn id="8" dur="14000" fill="hold"/>
                                        <p:tgtEl>
                                          <p:spTgt spid="15"/>
                                        </p:tgtEl>
                                        <p:attrNameLst>
                                          <p:attrName>ppt_x</p:attrName>
                                          <p:attrName>ppt_y</p:attrName>
                                        </p:attrNameLst>
                                      </p:cBhvr>
                                      <p:rCtr x="12378" y="23"/>
                                    </p:animMotion>
                                  </p:childTnLst>
                                </p:cTn>
                              </p:par>
                              <p:par>
                                <p:cTn id="9" presetID="63" presetClass="path" presetSubtype="0" accel="50000" decel="50000" fill="hold" grpId="0" nodeType="withEffect">
                                  <p:stCondLst>
                                    <p:cond delay="500"/>
                                  </p:stCondLst>
                                  <p:childTnLst>
                                    <p:animMotion origin="layout" path="M 3.05556E-6 -5.55112E-17 L 0.25 -5.55112E-17 " pathEditMode="relative" rAng="0" ptsTypes="AA">
                                      <p:cBhvr>
                                        <p:cTn id="10" dur="14000" fill="hold"/>
                                        <p:tgtEl>
                                          <p:spTgt spid="17"/>
                                        </p:tgtEl>
                                        <p:attrNameLst>
                                          <p:attrName>ppt_x</p:attrName>
                                          <p:attrName>ppt_y</p:attrName>
                                        </p:attrNameLst>
                                      </p:cBhvr>
                                      <p:rCtr x="12500" y="0"/>
                                    </p:animMotion>
                                  </p:childTnLst>
                                </p:cTn>
                              </p:par>
                              <p:par>
                                <p:cTn id="11" presetID="63" presetClass="path" presetSubtype="0" accel="50000" decel="50000" fill="hold" grpId="0" nodeType="withEffect">
                                  <p:stCondLst>
                                    <p:cond delay="500"/>
                                  </p:stCondLst>
                                  <p:childTnLst>
                                    <p:animMotion origin="layout" path="M 8.33333E-7 -2.96296E-6 L 0.25 -2.96296E-6 " pathEditMode="relative" rAng="0" ptsTypes="AA">
                                      <p:cBhvr>
                                        <p:cTn id="12" dur="14000" fill="hold"/>
                                        <p:tgtEl>
                                          <p:spTgt spid="18"/>
                                        </p:tgtEl>
                                        <p:attrNameLst>
                                          <p:attrName>ppt_x</p:attrName>
                                          <p:attrName>ppt_y</p:attrName>
                                        </p:attrNameLst>
                                      </p:cBhvr>
                                      <p:rCtr x="12500" y="0"/>
                                    </p:animMotion>
                                  </p:childTnLst>
                                </p:cTn>
                              </p:par>
                              <p:par>
                                <p:cTn id="13" presetID="63" presetClass="path" presetSubtype="0" accel="50000" decel="50000" fill="hold" grpId="0" nodeType="withEffect">
                                  <p:stCondLst>
                                    <p:cond delay="500"/>
                                  </p:stCondLst>
                                  <p:childTnLst>
                                    <p:animMotion origin="layout" path="M -5.55556E-7 -2.96296E-6 L 0.25 -2.96296E-6 " pathEditMode="relative" rAng="0" ptsTypes="AA">
                                      <p:cBhvr>
                                        <p:cTn id="14" dur="14000" fill="hold"/>
                                        <p:tgtEl>
                                          <p:spTgt spid="19"/>
                                        </p:tgtEl>
                                        <p:attrNameLst>
                                          <p:attrName>ppt_x</p:attrName>
                                          <p:attrName>ppt_y</p:attrName>
                                        </p:attrNameLst>
                                      </p:cBhvr>
                                      <p:rCtr x="12500" y="0"/>
                                    </p:animMotion>
                                  </p:childTnLst>
                                </p:cTn>
                              </p:par>
                              <p:par>
                                <p:cTn id="15" presetID="63" presetClass="path" presetSubtype="0" accel="50000" decel="50000" fill="hold" grpId="0" nodeType="withEffect">
                                  <p:stCondLst>
                                    <p:cond delay="500"/>
                                  </p:stCondLst>
                                  <p:childTnLst>
                                    <p:animMotion origin="layout" path="M 4.44444E-6 -1.85185E-6 L 0.25 -1.85185E-6 " pathEditMode="relative" rAng="0" ptsTypes="AA">
                                      <p:cBhvr>
                                        <p:cTn id="16" dur="14000" fill="hold"/>
                                        <p:tgtEl>
                                          <p:spTgt spid="16"/>
                                        </p:tgtEl>
                                        <p:attrNameLst>
                                          <p:attrName>ppt_x</p:attrName>
                                          <p:attrName>ppt_y</p:attrName>
                                        </p:attrNameLst>
                                      </p:cBhvr>
                                      <p:rCtr x="12500" y="0"/>
                                    </p:animMotion>
                                  </p:childTnLst>
                                </p:cTn>
                              </p:par>
                              <p:par>
                                <p:cTn id="17" presetID="63" presetClass="path" presetSubtype="0" accel="50000" decel="50000" fill="hold" grpId="0" nodeType="withEffect">
                                  <p:stCondLst>
                                    <p:cond delay="500"/>
                                  </p:stCondLst>
                                  <p:childTnLst>
                                    <p:animMotion origin="layout" path="M 3.61111E-6 4.44444E-6 L 0.25 4.44444E-6 " pathEditMode="relative" rAng="0" ptsTypes="AA">
                                      <p:cBhvr>
                                        <p:cTn id="18" dur="14000" fill="hold"/>
                                        <p:tgtEl>
                                          <p:spTgt spid="10"/>
                                        </p:tgtEl>
                                        <p:attrNameLst>
                                          <p:attrName>ppt_x</p:attrName>
                                          <p:attrName>ppt_y</p:attrName>
                                        </p:attrNameLst>
                                      </p:cBhvr>
                                      <p:rCtr x="12500" y="0"/>
                                    </p:animMotion>
                                  </p:childTnLst>
                                </p:cTn>
                              </p:par>
                              <p:par>
                                <p:cTn id="19" presetID="63" presetClass="path" presetSubtype="0" accel="50000" decel="50000" fill="hold" grpId="0" nodeType="withEffect">
                                  <p:stCondLst>
                                    <p:cond delay="500"/>
                                  </p:stCondLst>
                                  <p:childTnLst>
                                    <p:animMotion origin="layout" path="M 2.22222E-6 4.44444E-6 L 0.24774 0.00046 " pathEditMode="relative" rAng="0" ptsTypes="AA">
                                      <p:cBhvr>
                                        <p:cTn id="20" dur="14000" fill="hold"/>
                                        <p:tgtEl>
                                          <p:spTgt spid="11"/>
                                        </p:tgtEl>
                                        <p:attrNameLst>
                                          <p:attrName>ppt_x</p:attrName>
                                          <p:attrName>ppt_y</p:attrName>
                                        </p:attrNameLst>
                                      </p:cBhvr>
                                      <p:rCtr x="12378" y="23"/>
                                    </p:animMotion>
                                  </p:childTnLst>
                                </p:cTn>
                              </p:par>
                              <p:par>
                                <p:cTn id="21" presetID="63" presetClass="path" presetSubtype="0" accel="50000" decel="50000" fill="hold" grpId="0" nodeType="withEffect">
                                  <p:stCondLst>
                                    <p:cond delay="500"/>
                                  </p:stCondLst>
                                  <p:childTnLst>
                                    <p:animMotion origin="layout" path="M 1.38889E-6 4.81481E-6 L 0.25 4.81481E-6 " pathEditMode="relative" rAng="0" ptsTypes="AA">
                                      <p:cBhvr>
                                        <p:cTn id="22" dur="14000" fill="hold"/>
                                        <p:tgtEl>
                                          <p:spTgt spid="9"/>
                                        </p:tgtEl>
                                        <p:attrNameLst>
                                          <p:attrName>ppt_x</p:attrName>
                                          <p:attrName>ppt_y</p:attrName>
                                        </p:attrNameLst>
                                      </p:cBhvr>
                                      <p:rCtr x="12500" y="0"/>
                                    </p:animMotion>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31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430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500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560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620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700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1300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7"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pic>
        <p:nvPicPr>
          <p:cNvPr id="59" name="Picture 4">
            <a:extLst>
              <a:ext uri="{FF2B5EF4-FFF2-40B4-BE49-F238E27FC236}">
                <a16:creationId xmlns:a16="http://schemas.microsoft.com/office/drawing/2014/main" id="{5E262997-4272-4774-87F0-6DCA8D4F1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27" y="3089330"/>
            <a:ext cx="6107237" cy="193077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0729841-0A3B-4866-93B5-9B888CE0BC12}"/>
              </a:ext>
            </a:extLst>
          </p:cNvPr>
          <p:cNvSpPr/>
          <p:nvPr/>
        </p:nvSpPr>
        <p:spPr>
          <a:xfrm>
            <a:off x="3429187" y="2982855"/>
            <a:ext cx="3432748" cy="2109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14">
            <a:extLst>
              <a:ext uri="{FF2B5EF4-FFF2-40B4-BE49-F238E27FC236}">
                <a16:creationId xmlns:a16="http://schemas.microsoft.com/office/drawing/2014/main" id="{158ECEB9-9BE7-4943-8AC1-047A91DAC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27" y="3089329"/>
            <a:ext cx="6145659" cy="193077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5F56AB7-58E7-41FF-998F-2FB6C6C6D73E}"/>
              </a:ext>
            </a:extLst>
          </p:cNvPr>
          <p:cNvGrpSpPr/>
          <p:nvPr/>
        </p:nvGrpSpPr>
        <p:grpSpPr>
          <a:xfrm>
            <a:off x="6806271" y="3128812"/>
            <a:ext cx="344142" cy="1535219"/>
            <a:chOff x="1001629" y="2225842"/>
            <a:chExt cx="344142" cy="1535219"/>
          </a:xfrm>
        </p:grpSpPr>
        <p:sp>
          <p:nvSpPr>
            <p:cNvPr id="2" name="TextBox 1">
              <a:extLst>
                <a:ext uri="{FF2B5EF4-FFF2-40B4-BE49-F238E27FC236}">
                  <a16:creationId xmlns:a16="http://schemas.microsoft.com/office/drawing/2014/main" id="{0A8A8F98-30A0-49C1-B184-C609ABFB6311}"/>
                </a:ext>
              </a:extLst>
            </p:cNvPr>
            <p:cNvSpPr txBox="1"/>
            <p:nvPr/>
          </p:nvSpPr>
          <p:spPr>
            <a:xfrm>
              <a:off x="1001629" y="2225842"/>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DCEEBEA3-811D-4BA5-9639-FD60DFB85E02}"/>
                </a:ext>
              </a:extLst>
            </p:cNvPr>
            <p:cNvSpPr txBox="1"/>
            <p:nvPr/>
          </p:nvSpPr>
          <p:spPr>
            <a:xfrm>
              <a:off x="1002249" y="2558570"/>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3</a:t>
              </a:r>
            </a:p>
          </p:txBody>
        </p:sp>
        <p:sp>
          <p:nvSpPr>
            <p:cNvPr id="65" name="TextBox 64">
              <a:extLst>
                <a:ext uri="{FF2B5EF4-FFF2-40B4-BE49-F238E27FC236}">
                  <a16:creationId xmlns:a16="http://schemas.microsoft.com/office/drawing/2014/main" id="{6148A9DC-8BDA-4E1A-ABBB-51D4F43EC05D}"/>
                </a:ext>
              </a:extLst>
            </p:cNvPr>
            <p:cNvSpPr txBox="1"/>
            <p:nvPr/>
          </p:nvSpPr>
          <p:spPr>
            <a:xfrm>
              <a:off x="1005879" y="2896185"/>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2</a:t>
              </a:r>
            </a:p>
          </p:txBody>
        </p:sp>
        <p:sp>
          <p:nvSpPr>
            <p:cNvPr id="66" name="TextBox 65">
              <a:extLst>
                <a:ext uri="{FF2B5EF4-FFF2-40B4-BE49-F238E27FC236}">
                  <a16:creationId xmlns:a16="http://schemas.microsoft.com/office/drawing/2014/main" id="{9FD688E4-8147-43AA-98ED-8B61D3A98517}"/>
                </a:ext>
              </a:extLst>
            </p:cNvPr>
            <p:cNvSpPr txBox="1"/>
            <p:nvPr/>
          </p:nvSpPr>
          <p:spPr>
            <a:xfrm>
              <a:off x="1004113" y="3233363"/>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1</a:t>
              </a:r>
            </a:p>
          </p:txBody>
        </p:sp>
        <p:sp>
          <p:nvSpPr>
            <p:cNvPr id="67" name="TextBox 66">
              <a:extLst>
                <a:ext uri="{FF2B5EF4-FFF2-40B4-BE49-F238E27FC236}">
                  <a16:creationId xmlns:a16="http://schemas.microsoft.com/office/drawing/2014/main" id="{876ED04F-F8CA-400E-95F6-0E335B833A1E}"/>
                </a:ext>
              </a:extLst>
            </p:cNvPr>
            <p:cNvSpPr txBox="1"/>
            <p:nvPr/>
          </p:nvSpPr>
          <p:spPr>
            <a:xfrm>
              <a:off x="1003113" y="3568701"/>
              <a:ext cx="339892" cy="192360"/>
            </a:xfrm>
            <a:prstGeom prst="rect">
              <a:avLst/>
            </a:prstGeom>
            <a:noFill/>
          </p:spPr>
          <p:txBody>
            <a:bodyPr wrap="square" rtlCol="0">
              <a:spAutoFit/>
            </a:bodyPr>
            <a:lstStyle/>
            <a:p>
              <a:r>
                <a:rPr lang="en-US" sz="650" dirty="0">
                  <a:solidFill>
                    <a:srgbClr val="D83038"/>
                  </a:solidFill>
                  <a:latin typeface="Arial" panose="020B0604020202020204" pitchFamily="34" charset="0"/>
                  <a:cs typeface="Arial" panose="020B0604020202020204" pitchFamily="34" charset="0"/>
                </a:rPr>
                <a:t>0</a:t>
              </a:r>
            </a:p>
          </p:txBody>
        </p:sp>
      </p:grpSp>
      <p:sp>
        <p:nvSpPr>
          <p:cNvPr id="68" name="TextBox 67">
            <a:extLst>
              <a:ext uri="{FF2B5EF4-FFF2-40B4-BE49-F238E27FC236}">
                <a16:creationId xmlns:a16="http://schemas.microsoft.com/office/drawing/2014/main" id="{CE8219E4-6CA3-4027-BEB7-F892F69715BA}"/>
              </a:ext>
            </a:extLst>
          </p:cNvPr>
          <p:cNvSpPr txBox="1"/>
          <p:nvPr/>
        </p:nvSpPr>
        <p:spPr>
          <a:xfrm rot="5400000">
            <a:off x="6908788" y="3847772"/>
            <a:ext cx="438906" cy="192360"/>
          </a:xfrm>
          <a:prstGeom prst="rect">
            <a:avLst/>
          </a:prstGeom>
          <a:noFill/>
        </p:spPr>
        <p:txBody>
          <a:bodyPr wrap="square" rtlCol="0">
            <a:spAutoFit/>
          </a:bodyPr>
          <a:lstStyle/>
          <a:p>
            <a:pPr algn="ctr"/>
            <a:r>
              <a:rPr lang="en-US" sz="650" dirty="0">
                <a:solidFill>
                  <a:srgbClr val="D83038"/>
                </a:solidFill>
                <a:latin typeface="Arial" panose="020B0604020202020204" pitchFamily="34" charset="0"/>
                <a:cs typeface="Arial" panose="020B0604020202020204" pitchFamily="34" charset="0"/>
              </a:rPr>
              <a:t>ASE</a:t>
            </a:r>
          </a:p>
        </p:txBody>
      </p:sp>
      <p:pic>
        <p:nvPicPr>
          <p:cNvPr id="28" name="Picture 27">
            <a:extLst>
              <a:ext uri="{FF2B5EF4-FFF2-40B4-BE49-F238E27FC236}">
                <a16:creationId xmlns:a16="http://schemas.microsoft.com/office/drawing/2014/main" id="{478ABF1D-1B43-9542-B477-0FF95E6037B2}"/>
              </a:ext>
            </a:extLst>
          </p:cNvPr>
          <p:cNvPicPr>
            <a:picLocks noChangeAspect="1"/>
          </p:cNvPicPr>
          <p:nvPr/>
        </p:nvPicPr>
        <p:blipFill rotWithShape="1">
          <a:blip r:embed="rId4"/>
          <a:srcRect l="29931" t="55226" r="51660" b="38324"/>
          <a:stretch/>
        </p:blipFill>
        <p:spPr>
          <a:xfrm>
            <a:off x="-11723" y="-11723"/>
            <a:ext cx="9194005" cy="1848037"/>
          </a:xfrm>
          <a:prstGeom prst="rect">
            <a:avLst/>
          </a:prstGeom>
        </p:spPr>
      </p:pic>
      <p:sp>
        <p:nvSpPr>
          <p:cNvPr id="29" name="Rectangle 28">
            <a:extLst>
              <a:ext uri="{FF2B5EF4-FFF2-40B4-BE49-F238E27FC236}">
                <a16:creationId xmlns:a16="http://schemas.microsoft.com/office/drawing/2014/main" id="{7B83ED5C-589D-2543-841B-7E92D5D047C5}"/>
              </a:ext>
            </a:extLst>
          </p:cNvPr>
          <p:cNvSpPr/>
          <p:nvPr/>
        </p:nvSpPr>
        <p:spPr>
          <a:xfrm>
            <a:off x="4603718" y="530495"/>
            <a:ext cx="4574572" cy="1298508"/>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249575FE-8026-2543-84A5-E2483FBCBDCB}"/>
              </a:ext>
            </a:extLst>
          </p:cNvPr>
          <p:cNvSpPr txBox="1"/>
          <p:nvPr/>
        </p:nvSpPr>
        <p:spPr>
          <a:xfrm>
            <a:off x="4778921" y="863222"/>
            <a:ext cx="4365079"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Rolling-window ASE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43078093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741" decel="741" fill="hold" grpId="0" nodeType="withEffect">
                                  <p:stCondLst>
                                    <p:cond delay="500"/>
                                  </p:stCondLst>
                                  <p:childTnLst>
                                    <p:animMotion origin="layout" path="M 1.66667E-6 -4.44444E-6 L 0.43854 0.0007 " pathEditMode="relative" rAng="0" ptsTypes="AA">
                                      <p:cBhvr>
                                        <p:cTn id="6" dur="13500" fill="hold"/>
                                        <p:tgtEl>
                                          <p:spTgt spid="60"/>
                                        </p:tgtEl>
                                        <p:attrNameLst>
                                          <p:attrName>ppt_x</p:attrName>
                                          <p:attrName>ppt_y</p:attrName>
                                        </p:attrNameLst>
                                      </p:cBhvr>
                                      <p:rCtr x="2192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06992226"/>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3366816970"/>
                    </a:ext>
                  </a:extLst>
                </a:gridCol>
                <a:gridCol w="1624605">
                  <a:extLst>
                    <a:ext uri="{9D8B030D-6E8A-4147-A177-3AD203B41FA5}">
                      <a16:colId xmlns:a16="http://schemas.microsoft.com/office/drawing/2014/main" val="2018912545"/>
                    </a:ext>
                  </a:extLst>
                </a:gridCol>
                <a:gridCol w="1726143">
                  <a:extLst>
                    <a:ext uri="{9D8B030D-6E8A-4147-A177-3AD203B41FA5}">
                      <a16:colId xmlns:a16="http://schemas.microsoft.com/office/drawing/2014/main" val="1430768849"/>
                    </a:ext>
                  </a:extLst>
                </a:gridCol>
                <a:gridCol w="1726143">
                  <a:extLst>
                    <a:ext uri="{9D8B030D-6E8A-4147-A177-3AD203B41FA5}">
                      <a16:colId xmlns:a16="http://schemas.microsoft.com/office/drawing/2014/main" val="2810442091"/>
                    </a:ext>
                  </a:extLst>
                </a:gridCol>
              </a:tblGrid>
              <a:tr h="511666">
                <a:tc rowSpan="2">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57773534"/>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033453"/>
                  </a:ext>
                </a:extLst>
              </a:tr>
              <a:tr h="511666">
                <a:tc rowSpan="4">
                  <a:txBody>
                    <a:bodyPr/>
                    <a:lstStyle/>
                    <a:p>
                      <a:pPr marL="0" marR="0" indent="0" algn="l">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Not white noise</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7.49</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9.07</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9972221"/>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6.44</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6.87</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337556652"/>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9.90</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9.31</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a:noFill/>
                    </a:lnB>
                  </a:tcPr>
                </a:tc>
                <a:extLst>
                  <a:ext uri="{0D108BD9-81ED-4DB2-BD59-A6C34878D82A}">
                    <a16:rowId xmlns:a16="http://schemas.microsoft.com/office/drawing/2014/main" val="1623749298"/>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8.66</a:t>
                      </a:r>
                      <a:endParaRPr lang="en-US" sz="20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9.98</a:t>
                      </a:r>
                      <a:endParaRPr lang="en-US" sz="20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endParaRP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848789"/>
                  </a:ext>
                </a:extLst>
              </a:tr>
            </a:tbl>
          </a:graphicData>
        </a:graphic>
      </p:graphicFrame>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pic>
        <p:nvPicPr>
          <p:cNvPr id="7" name="Picture 6">
            <a:extLst>
              <a:ext uri="{FF2B5EF4-FFF2-40B4-BE49-F238E27FC236}">
                <a16:creationId xmlns:a16="http://schemas.microsoft.com/office/drawing/2014/main" id="{E4ED15DD-A451-8443-B649-0BBBFA2EA7C8}"/>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0" name="Rectangle 9">
            <a:extLst>
              <a:ext uri="{FF2B5EF4-FFF2-40B4-BE49-F238E27FC236}">
                <a16:creationId xmlns:a16="http://schemas.microsoft.com/office/drawing/2014/main" id="{9AE412BC-662E-3148-8A64-7B0033B0434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82C2E9-DC7E-B345-A6D0-E71A04D37BC6}"/>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TextBox 11">
            <a:extLst>
              <a:ext uri="{FF2B5EF4-FFF2-40B4-BE49-F238E27FC236}">
                <a16:creationId xmlns:a16="http://schemas.microsoft.com/office/drawing/2014/main" id="{8B4AD672-A67B-E74A-9FCA-D94FFBC327FE}"/>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Not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graphicFrame>
        <p:nvGraphicFramePr>
          <p:cNvPr id="7" name="Content Placeholder 4">
            <a:extLst>
              <a:ext uri="{FF2B5EF4-FFF2-40B4-BE49-F238E27FC236}">
                <a16:creationId xmlns:a16="http://schemas.microsoft.com/office/drawing/2014/main" id="{386A437F-ED77-4D4E-8E4D-A9A7C52B6A19}"/>
              </a:ext>
            </a:extLst>
          </p:cNvPr>
          <p:cNvGraphicFramePr>
            <a:graphicFrameLocks/>
          </p:cNvGraphicFramePr>
          <p:nvPr>
            <p:extLst>
              <p:ext uri="{D42A27DB-BD31-4B8C-83A1-F6EECF244321}">
                <p14:modId xmlns:p14="http://schemas.microsoft.com/office/powerpoint/2010/main" val="2261985795"/>
              </p:ext>
            </p:extLst>
          </p:nvPr>
        </p:nvGraphicFramePr>
        <p:xfrm>
          <a:off x="1221252" y="2956992"/>
          <a:ext cx="6701496" cy="3069996"/>
        </p:xfrm>
        <a:graphic>
          <a:graphicData uri="http://schemas.openxmlformats.org/drawingml/2006/table">
            <a:tbl>
              <a:tblPr/>
              <a:tblGrid>
                <a:gridCol w="1624605">
                  <a:extLst>
                    <a:ext uri="{9D8B030D-6E8A-4147-A177-3AD203B41FA5}">
                      <a16:colId xmlns:a16="http://schemas.microsoft.com/office/drawing/2014/main" val="4023691086"/>
                    </a:ext>
                  </a:extLst>
                </a:gridCol>
                <a:gridCol w="1624605">
                  <a:extLst>
                    <a:ext uri="{9D8B030D-6E8A-4147-A177-3AD203B41FA5}">
                      <a16:colId xmlns:a16="http://schemas.microsoft.com/office/drawing/2014/main" val="374438629"/>
                    </a:ext>
                  </a:extLst>
                </a:gridCol>
                <a:gridCol w="1726143">
                  <a:extLst>
                    <a:ext uri="{9D8B030D-6E8A-4147-A177-3AD203B41FA5}">
                      <a16:colId xmlns:a16="http://schemas.microsoft.com/office/drawing/2014/main" val="3420340630"/>
                    </a:ext>
                  </a:extLst>
                </a:gridCol>
                <a:gridCol w="1726143">
                  <a:extLst>
                    <a:ext uri="{9D8B030D-6E8A-4147-A177-3AD203B41FA5}">
                      <a16:colId xmlns:a16="http://schemas.microsoft.com/office/drawing/2014/main" val="1178072771"/>
                    </a:ext>
                  </a:extLst>
                </a:gridCol>
              </a:tblGrid>
              <a:tr h="511666">
                <a:tc rowSpan="2">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 Results</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Model</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indent="0" algn="ctr">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Rolling-Window ASE</a:t>
                      </a:r>
                    </a:p>
                  </a:txBody>
                  <a:tcPr marL="44450" marR="4445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48125769"/>
                  </a:ext>
                </a:extLst>
              </a:tr>
              <a:tr h="511666">
                <a:tc vMerge="1">
                  <a:txBody>
                    <a:bodyPr/>
                    <a:lstStyle/>
                    <a:p>
                      <a:endParaRPr lang="en-US"/>
                    </a:p>
                  </a:txBody>
                  <a:tcPr/>
                </a:tc>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3-Month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12-Month Forecast</a:t>
                      </a:r>
                    </a:p>
                  </a:txBody>
                  <a:tcPr marL="44450" marR="44450" marT="0" marB="0">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746293"/>
                  </a:ext>
                </a:extLst>
              </a:tr>
              <a:tr h="511666">
                <a:tc rowSpan="4">
                  <a:txBody>
                    <a:bodyPr/>
                    <a:lstStyle/>
                    <a:p>
                      <a:pPr marL="0" marR="0" indent="0" algn="l">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White noise</a:t>
                      </a:r>
                    </a:p>
                  </a:txBody>
                  <a:tcPr marL="44450" marR="4445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Equal Means</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0.74</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0.57</a:t>
                      </a: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solidFill>
                      <a:schemeClr val="accent4">
                        <a:lumMod val="20000"/>
                        <a:lumOff val="80000"/>
                      </a:schemeClr>
                    </a:solidFill>
                  </a:tcPr>
                </a:tc>
                <a:extLst>
                  <a:ext uri="{0D108BD9-81ED-4DB2-BD59-A6C34878D82A}">
                    <a16:rowId xmlns:a16="http://schemas.microsoft.com/office/drawing/2014/main" val="958333229"/>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ARMA</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0.88</a:t>
                      </a:r>
                    </a:p>
                  </a:txBody>
                  <a:tcPr marL="44450" marR="44450" marT="0" marB="0" anchor="ctr">
                    <a:lnL>
                      <a:noFill/>
                    </a:lnL>
                    <a:lnR>
                      <a:noFill/>
                    </a:lnR>
                    <a:lnT>
                      <a:noFill/>
                    </a:lnT>
                    <a:lnB>
                      <a:noFill/>
                    </a:lnB>
                    <a:solidFill>
                      <a:srgbClr val="FFFFFF"/>
                    </a:solidFill>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0.75</a:t>
                      </a:r>
                    </a:p>
                  </a:txBody>
                  <a:tcPr marL="44450" marR="44450" marT="0" marB="0" anchor="ctr">
                    <a:lnL>
                      <a:noFill/>
                    </a:lnL>
                    <a:lnR>
                      <a:noFill/>
                    </a:lnR>
                    <a:lnT>
                      <a:noFill/>
                    </a:lnT>
                    <a:lnB>
                      <a:noFill/>
                    </a:lnB>
                    <a:solidFill>
                      <a:srgbClr val="FFFFFF"/>
                    </a:solidFill>
                  </a:tcPr>
                </a:tc>
                <a:extLst>
                  <a:ext uri="{0D108BD9-81ED-4DB2-BD59-A6C34878D82A}">
                    <a16:rowId xmlns:a16="http://schemas.microsoft.com/office/drawing/2014/main" val="3143904169"/>
                  </a:ext>
                </a:extLst>
              </a:tr>
              <a:tr h="511666">
                <a:tc vMerge="1">
                  <a:txBody>
                    <a:bodyPr/>
                    <a:lstStyle/>
                    <a:p>
                      <a:endParaRPr lang="en-US"/>
                    </a:p>
                  </a:txBody>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d=1</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0.86</a:t>
                      </a:r>
                    </a:p>
                  </a:txBody>
                  <a:tcPr marL="44450" marR="44450" marT="0" marB="0" anchor="ctr">
                    <a:lnL>
                      <a:noFill/>
                    </a:lnL>
                    <a:lnR>
                      <a:noFill/>
                    </a:lnR>
                    <a:lnT>
                      <a:noFill/>
                    </a:lnT>
                    <a:lnB>
                      <a:noFill/>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0.72</a:t>
                      </a:r>
                    </a:p>
                  </a:txBody>
                  <a:tcPr marL="44450" marR="44450" marT="0" marB="0" anchor="ctr">
                    <a:lnL>
                      <a:noFill/>
                    </a:lnL>
                    <a:lnR>
                      <a:noFill/>
                    </a:lnR>
                    <a:lnT>
                      <a:noFill/>
                    </a:lnT>
                    <a:lnB>
                      <a:noFill/>
                    </a:lnB>
                  </a:tcPr>
                </a:tc>
                <a:extLst>
                  <a:ext uri="{0D108BD9-81ED-4DB2-BD59-A6C34878D82A}">
                    <a16:rowId xmlns:a16="http://schemas.microsoft.com/office/drawing/2014/main" val="602015005"/>
                  </a:ext>
                </a:extLst>
              </a:tr>
              <a:tr h="511666">
                <a:tc vMerge="1">
                  <a:txBody>
                    <a:bodyPr/>
                    <a:lstStyle/>
                    <a:p>
                      <a:endParaRPr lang="en-US"/>
                    </a:p>
                  </a:txBody>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ARIMA, s=12</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1.47</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800" b="0" i="0" dirty="0">
                          <a:solidFill>
                            <a:schemeClr val="tx1">
                              <a:lumMod val="85000"/>
                              <a:lumOff val="15000"/>
                            </a:schemeClr>
                          </a:solidFill>
                          <a:effectLst/>
                          <a:latin typeface="Franklin Gothic Medium Cond" panose="020B0606030402020204" pitchFamily="34" charset="0"/>
                          <a:ea typeface="PMingLiU" panose="02020500000000000000" pitchFamily="18" charset="-120"/>
                          <a:cs typeface="Times New Roman" panose="02020603050405020304" pitchFamily="18" charset="0"/>
                        </a:rPr>
                        <a:t>2.18</a:t>
                      </a:r>
                    </a:p>
                  </a:txBody>
                  <a:tcPr marL="44450" marR="4445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95182"/>
                  </a:ext>
                </a:extLst>
              </a:tr>
            </a:tbl>
          </a:graphicData>
        </a:graphic>
      </p:graphicFrame>
      <p:pic>
        <p:nvPicPr>
          <p:cNvPr id="6" name="Picture 5">
            <a:extLst>
              <a:ext uri="{FF2B5EF4-FFF2-40B4-BE49-F238E27FC236}">
                <a16:creationId xmlns:a16="http://schemas.microsoft.com/office/drawing/2014/main" id="{5DD9A7CF-613A-7846-8E0A-8DC98D777E2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BB011CB9-2938-1D4A-A470-A178DD90445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169F13-D47A-C846-BD8D-0498D3933B38}"/>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3CD91FBB-7B0F-BA49-8B4E-00708504C68B}"/>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Results: White Noise</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3188969"/>
            <a:ext cx="7943850" cy="2987993"/>
          </a:xfrm>
        </p:spPr>
        <p:txBody>
          <a:bodyPr/>
          <a:lstStyle/>
          <a:p>
            <a:r>
              <a:rPr lang="en-US" dirty="0"/>
              <a:t>Placeholder</a:t>
            </a:r>
          </a:p>
          <a:p>
            <a:r>
              <a:rPr lang="en-US" dirty="0"/>
              <a:t>(2 slides)</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pic>
        <p:nvPicPr>
          <p:cNvPr id="11" name="Picture 10">
            <a:extLst>
              <a:ext uri="{FF2B5EF4-FFF2-40B4-BE49-F238E27FC236}">
                <a16:creationId xmlns:a16="http://schemas.microsoft.com/office/drawing/2014/main" id="{2645FD24-2BD4-0C42-8078-72B98F56B8B2}"/>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2" name="Rectangle 11">
            <a:extLst>
              <a:ext uri="{FF2B5EF4-FFF2-40B4-BE49-F238E27FC236}">
                <a16:creationId xmlns:a16="http://schemas.microsoft.com/office/drawing/2014/main" id="{E220EC60-4E81-944A-81C5-7AFE1E9563B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3239AC-B18C-8E42-937D-0692D09CAD9F}"/>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FC58F86A-3E45-B345-8CC3-26B51180A5FE}"/>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Aggregation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pic>
        <p:nvPicPr>
          <p:cNvPr id="1026" name="Picture 2">
            <a:extLst>
              <a:ext uri="{FF2B5EF4-FFF2-40B4-BE49-F238E27FC236}">
                <a16:creationId xmlns:a16="http://schemas.microsoft.com/office/drawing/2014/main" id="{E72B4EAC-CF3D-458B-9EF0-3ADFC73D1F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72" t="3889" r="7550" b="4352"/>
          <a:stretch/>
        </p:blipFill>
        <p:spPr bwMode="auto">
          <a:xfrm>
            <a:off x="0" y="0"/>
            <a:ext cx="4081576" cy="6210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2E694D-62C6-46F2-BD02-E6F863BF28F9}"/>
              </a:ext>
            </a:extLst>
          </p:cNvPr>
          <p:cNvSpPr/>
          <p:nvPr/>
        </p:nvSpPr>
        <p:spPr>
          <a:xfrm>
            <a:off x="3784821" y="647700"/>
            <a:ext cx="787179" cy="7278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Franklin Gothic Heavy" panose="020B0903020102020204" pitchFamily="34" charset="0"/>
            </a:endParaRPr>
          </a:p>
        </p:txBody>
      </p:sp>
      <p:sp>
        <p:nvSpPr>
          <p:cNvPr id="11" name="TextBox 10">
            <a:extLst>
              <a:ext uri="{FF2B5EF4-FFF2-40B4-BE49-F238E27FC236}">
                <a16:creationId xmlns:a16="http://schemas.microsoft.com/office/drawing/2014/main" id="{335C894A-80DB-483D-8C5D-C83DCCDCEE35}"/>
              </a:ext>
            </a:extLst>
          </p:cNvPr>
          <p:cNvSpPr txBox="1"/>
          <p:nvPr/>
        </p:nvSpPr>
        <p:spPr>
          <a:xfrm>
            <a:off x="4572000" y="1240402"/>
            <a:ext cx="3784821" cy="3416320"/>
          </a:xfrm>
          <a:prstGeom prst="rect">
            <a:avLst/>
          </a:prstGeom>
          <a:noFill/>
        </p:spPr>
        <p:txBody>
          <a:bodyPr wrap="square" rtlCol="0">
            <a:spAutoFit/>
          </a:bodyPr>
          <a:lstStyle/>
          <a:p>
            <a:r>
              <a:rPr lang="en-US" sz="5400" dirty="0">
                <a:solidFill>
                  <a:schemeClr val="tx1">
                    <a:lumMod val="85000"/>
                    <a:lumOff val="15000"/>
                  </a:schemeClr>
                </a:solidFill>
                <a:latin typeface="Franklin Gothic Medium Cond" panose="020B0606030402020204" pitchFamily="34" charset="0"/>
              </a:rPr>
              <a:t>All models are wrong, but some are useful.</a:t>
            </a:r>
          </a:p>
        </p:txBody>
      </p:sp>
      <p:sp>
        <p:nvSpPr>
          <p:cNvPr id="12" name="TextBox 11">
            <a:extLst>
              <a:ext uri="{FF2B5EF4-FFF2-40B4-BE49-F238E27FC236}">
                <a16:creationId xmlns:a16="http://schemas.microsoft.com/office/drawing/2014/main" id="{D3BF22AD-DC08-4B02-8499-BFF27907454F}"/>
              </a:ext>
            </a:extLst>
          </p:cNvPr>
          <p:cNvSpPr txBox="1"/>
          <p:nvPr/>
        </p:nvSpPr>
        <p:spPr>
          <a:xfrm>
            <a:off x="685800" y="5473976"/>
            <a:ext cx="1892411" cy="523220"/>
          </a:xfrm>
          <a:prstGeom prst="rect">
            <a:avLst/>
          </a:prstGeom>
          <a:noFill/>
        </p:spPr>
        <p:txBody>
          <a:bodyPr wrap="square" rtlCol="0">
            <a:spAutoFit/>
          </a:bodyPr>
          <a:lstStyle/>
          <a:p>
            <a:r>
              <a:rPr lang="en-US" sz="2800" dirty="0">
                <a:solidFill>
                  <a:schemeClr val="bg1"/>
                </a:solidFill>
                <a:latin typeface="Franklin Gothic Medium Cond" panose="020B0606030402020204" pitchFamily="34" charset="0"/>
              </a:rPr>
              <a:t>- George Box</a:t>
            </a:r>
          </a:p>
        </p:txBody>
      </p:sp>
      <p:sp>
        <p:nvSpPr>
          <p:cNvPr id="14" name="TextBox 13">
            <a:extLst>
              <a:ext uri="{FF2B5EF4-FFF2-40B4-BE49-F238E27FC236}">
                <a16:creationId xmlns:a16="http://schemas.microsoft.com/office/drawing/2014/main" id="{350F04C9-006C-4202-86B9-ACB4147EC31A}"/>
              </a:ext>
            </a:extLst>
          </p:cNvPr>
          <p:cNvSpPr txBox="1"/>
          <p:nvPr/>
        </p:nvSpPr>
        <p:spPr>
          <a:xfrm>
            <a:off x="3800722" y="335059"/>
            <a:ext cx="787180" cy="1862048"/>
          </a:xfrm>
          <a:prstGeom prst="rect">
            <a:avLst/>
          </a:prstGeom>
          <a:noFill/>
        </p:spPr>
        <p:txBody>
          <a:bodyPr wrap="square" rtlCol="0" anchor="ctr">
            <a:spAutoFit/>
          </a:bodyPr>
          <a:lstStyle/>
          <a:p>
            <a:pPr algn="ctr"/>
            <a:r>
              <a:rPr lang="en-US" sz="11500" dirty="0">
                <a:solidFill>
                  <a:schemeClr val="bg1"/>
                </a:solidFill>
                <a:latin typeface="Franklin Gothic Medium Cond" panose="020B0606030402020204" pitchFamily="34" charset="0"/>
              </a:rPr>
              <a:t>“</a:t>
            </a:r>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589019"/>
            <a:ext cx="7886700" cy="2587943"/>
          </a:xfrm>
        </p:spPr>
        <p:txBody>
          <a:bodyPr/>
          <a:lstStyle/>
          <a:p>
            <a:r>
              <a:rPr lang="en-US" dirty="0"/>
              <a:t>2 slides</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pic>
        <p:nvPicPr>
          <p:cNvPr id="7" name="Picture 6">
            <a:extLst>
              <a:ext uri="{FF2B5EF4-FFF2-40B4-BE49-F238E27FC236}">
                <a16:creationId xmlns:a16="http://schemas.microsoft.com/office/drawing/2014/main" id="{2AB4AD69-BB41-8243-9FA3-E8B5A4B285E0}"/>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AEF4F1B4-C73F-AC41-8C0D-2D95E422C4A6}"/>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3C201C5-FE2F-FE49-B2DD-477EB639103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7BECCC00-FB3A-0F4F-8E74-41FD1C66EB81}"/>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Summary</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AD5EE1E-EA5F-4890-A4AA-2CE64FCFD0E0}"/>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10" name="Picture 9">
            <a:extLst>
              <a:ext uri="{FF2B5EF4-FFF2-40B4-BE49-F238E27FC236}">
                <a16:creationId xmlns:a16="http://schemas.microsoft.com/office/drawing/2014/main" id="{F26FE1E6-52E9-4F36-9A6B-5326E2C1D67E}"/>
              </a:ext>
            </a:extLst>
          </p:cNvPr>
          <p:cNvPicPr>
            <a:picLocks noChangeAspect="1"/>
          </p:cNvPicPr>
          <p:nvPr/>
        </p:nvPicPr>
        <p:blipFill rotWithShape="1">
          <a:blip r:embed="rId4"/>
          <a:srcRect l="11113" t="38442" r="70823" b="29859"/>
          <a:stretch/>
        </p:blipFill>
        <p:spPr>
          <a:xfrm>
            <a:off x="730253" y="3276336"/>
            <a:ext cx="1651784" cy="1630456"/>
          </a:xfrm>
          <a:prstGeom prst="ellipse">
            <a:avLst/>
          </a:prstGeom>
          <a:ln w="28575">
            <a:solidFill>
              <a:srgbClr val="D83038"/>
            </a:solidFill>
          </a:ln>
        </p:spPr>
      </p:pic>
      <p:pic>
        <p:nvPicPr>
          <p:cNvPr id="14" name="Picture 13">
            <a:extLst>
              <a:ext uri="{FF2B5EF4-FFF2-40B4-BE49-F238E27FC236}">
                <a16:creationId xmlns:a16="http://schemas.microsoft.com/office/drawing/2014/main" id="{13CE5081-20D8-42FE-8CDD-680A960621D1}"/>
              </a:ext>
            </a:extLst>
          </p:cNvPr>
          <p:cNvPicPr>
            <a:picLocks noChangeAspect="1"/>
          </p:cNvPicPr>
          <p:nvPr/>
        </p:nvPicPr>
        <p:blipFill rotWithShape="1">
          <a:blip r:embed="rId5"/>
          <a:srcRect l="8970" t="31241" r="72966" b="37060"/>
          <a:stretch/>
        </p:blipFill>
        <p:spPr>
          <a:xfrm>
            <a:off x="6965169" y="3276335"/>
            <a:ext cx="1651784" cy="1630456"/>
          </a:xfrm>
          <a:prstGeom prst="ellipse">
            <a:avLst/>
          </a:prstGeom>
          <a:ln w="28575">
            <a:solidFill>
              <a:srgbClr val="D83038"/>
            </a:solidFill>
          </a:ln>
        </p:spPr>
      </p:pic>
      <p:pic>
        <p:nvPicPr>
          <p:cNvPr id="18" name="Picture 17">
            <a:extLst>
              <a:ext uri="{FF2B5EF4-FFF2-40B4-BE49-F238E27FC236}">
                <a16:creationId xmlns:a16="http://schemas.microsoft.com/office/drawing/2014/main" id="{B9518292-7506-4CE5-8CCC-68670EE21EA9}"/>
              </a:ext>
            </a:extLst>
          </p:cNvPr>
          <p:cNvPicPr>
            <a:picLocks noChangeAspect="1"/>
          </p:cNvPicPr>
          <p:nvPr/>
        </p:nvPicPr>
        <p:blipFill rotWithShape="1">
          <a:blip r:embed="rId6"/>
          <a:srcRect l="67401" t="23051" r="14535" b="45250"/>
          <a:stretch/>
        </p:blipFill>
        <p:spPr>
          <a:xfrm>
            <a:off x="3847711" y="3276335"/>
            <a:ext cx="1651784" cy="1630457"/>
          </a:xfrm>
          <a:prstGeom prst="ellipse">
            <a:avLst/>
          </a:prstGeom>
        </p:spPr>
      </p:pic>
      <p:pic>
        <p:nvPicPr>
          <p:cNvPr id="20" name="Picture 19">
            <a:extLst>
              <a:ext uri="{FF2B5EF4-FFF2-40B4-BE49-F238E27FC236}">
                <a16:creationId xmlns:a16="http://schemas.microsoft.com/office/drawing/2014/main" id="{DF0B9656-6F2E-41E4-BB22-A93A6E3FBC0B}"/>
              </a:ext>
            </a:extLst>
          </p:cNvPr>
          <p:cNvPicPr>
            <a:picLocks noChangeAspect="1"/>
          </p:cNvPicPr>
          <p:nvPr/>
        </p:nvPicPr>
        <p:blipFill rotWithShape="1">
          <a:blip r:embed="rId7"/>
          <a:srcRect l="72585" t="35582" r="12047" b="37468"/>
          <a:stretch/>
        </p:blipFill>
        <p:spPr>
          <a:xfrm>
            <a:off x="3847711" y="3280816"/>
            <a:ext cx="1652878" cy="1630456"/>
          </a:xfrm>
          <a:prstGeom prst="ellipse">
            <a:avLst/>
          </a:prstGeom>
          <a:ln w="28575">
            <a:solidFill>
              <a:srgbClr val="D83038"/>
            </a:solidFill>
          </a:ln>
        </p:spPr>
      </p:pic>
      <p:sp>
        <p:nvSpPr>
          <p:cNvPr id="23" name="Arrow: Right 22">
            <a:extLst>
              <a:ext uri="{FF2B5EF4-FFF2-40B4-BE49-F238E27FC236}">
                <a16:creationId xmlns:a16="http://schemas.microsoft.com/office/drawing/2014/main" id="{B4BD5953-F8FE-47C8-9934-ACF3E2EDDDF6}"/>
              </a:ext>
            </a:extLst>
          </p:cNvPr>
          <p:cNvSpPr/>
          <p:nvPr/>
        </p:nvSpPr>
        <p:spPr>
          <a:xfrm>
            <a:off x="2845933"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C873443-4C8C-435E-A4BC-9D2BFA6D2979}"/>
              </a:ext>
            </a:extLst>
          </p:cNvPr>
          <p:cNvSpPr/>
          <p:nvPr/>
        </p:nvSpPr>
        <p:spPr>
          <a:xfrm>
            <a:off x="5963391" y="3849513"/>
            <a:ext cx="537882" cy="416859"/>
          </a:xfrm>
          <a:prstGeom prst="rightArrow">
            <a:avLst/>
          </a:prstGeom>
          <a:solidFill>
            <a:srgbClr val="D83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8F104E-02FA-44F5-8E79-39C4522640A7}"/>
              </a:ext>
            </a:extLst>
          </p:cNvPr>
          <p:cNvSpPr txBox="1"/>
          <p:nvPr/>
        </p:nvSpPr>
        <p:spPr>
          <a:xfrm>
            <a:off x="683726" y="5079863"/>
            <a:ext cx="1698312"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Manufacturer/</a:t>
            </a:r>
          </a:p>
          <a:p>
            <a:pPr algn="ctr"/>
            <a:r>
              <a:rPr lang="en-US" sz="2000" dirty="0">
                <a:solidFill>
                  <a:schemeClr val="bg2">
                    <a:lumMod val="25000"/>
                  </a:schemeClr>
                </a:solidFill>
                <a:latin typeface="Franklin Gothic Medium Cond" panose="020B0606030402020204" pitchFamily="34" charset="0"/>
              </a:rPr>
              <a:t>Importer</a:t>
            </a:r>
          </a:p>
        </p:txBody>
      </p:sp>
      <p:sp>
        <p:nvSpPr>
          <p:cNvPr id="26" name="TextBox 25">
            <a:extLst>
              <a:ext uri="{FF2B5EF4-FFF2-40B4-BE49-F238E27FC236}">
                <a16:creationId xmlns:a16="http://schemas.microsoft.com/office/drawing/2014/main" id="{A79CDBC8-BC82-4B96-9BFF-03775AEBA648}"/>
              </a:ext>
            </a:extLst>
          </p:cNvPr>
          <p:cNvSpPr txBox="1"/>
          <p:nvPr/>
        </p:nvSpPr>
        <p:spPr>
          <a:xfrm>
            <a:off x="3847711" y="5079305"/>
            <a:ext cx="1651784" cy="707886"/>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Wholesale </a:t>
            </a:r>
          </a:p>
          <a:p>
            <a:pPr algn="ctr"/>
            <a:r>
              <a:rPr lang="en-US" sz="2000" dirty="0">
                <a:solidFill>
                  <a:schemeClr val="bg2">
                    <a:lumMod val="25000"/>
                  </a:schemeClr>
                </a:solidFill>
                <a:latin typeface="Franklin Gothic Medium Cond" panose="020B0606030402020204" pitchFamily="34" charset="0"/>
              </a:rPr>
              <a:t>Distributor</a:t>
            </a:r>
          </a:p>
        </p:txBody>
      </p:sp>
      <p:sp>
        <p:nvSpPr>
          <p:cNvPr id="27" name="TextBox 26">
            <a:extLst>
              <a:ext uri="{FF2B5EF4-FFF2-40B4-BE49-F238E27FC236}">
                <a16:creationId xmlns:a16="http://schemas.microsoft.com/office/drawing/2014/main" id="{3A779E6F-9D0F-4D6A-B5C7-2055004CD935}"/>
              </a:ext>
            </a:extLst>
          </p:cNvPr>
          <p:cNvSpPr txBox="1"/>
          <p:nvPr/>
        </p:nvSpPr>
        <p:spPr>
          <a:xfrm>
            <a:off x="6965168" y="5079305"/>
            <a:ext cx="1651785" cy="400110"/>
          </a:xfrm>
          <a:prstGeom prst="rect">
            <a:avLst/>
          </a:prstGeom>
          <a:noFill/>
        </p:spPr>
        <p:txBody>
          <a:bodyPr wrap="square" rtlCol="0">
            <a:spAutoFit/>
          </a:bodyPr>
          <a:lstStyle/>
          <a:p>
            <a:pPr algn="ctr"/>
            <a:r>
              <a:rPr lang="en-US" sz="2000" dirty="0">
                <a:solidFill>
                  <a:schemeClr val="bg2">
                    <a:lumMod val="25000"/>
                  </a:schemeClr>
                </a:solidFill>
                <a:latin typeface="Franklin Gothic Medium Cond" panose="020B0606030402020204" pitchFamily="34" charset="0"/>
              </a:rPr>
              <a:t>Retailer</a:t>
            </a:r>
          </a:p>
        </p:txBody>
      </p:sp>
      <p:sp>
        <p:nvSpPr>
          <p:cNvPr id="35" name="Rectangle 34">
            <a:extLst>
              <a:ext uri="{FF2B5EF4-FFF2-40B4-BE49-F238E27FC236}">
                <a16:creationId xmlns:a16="http://schemas.microsoft.com/office/drawing/2014/main" id="{083535B4-F25B-4668-B534-0E77B570A47B}"/>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54B024-F520-4939-9A90-2449B5D343F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TextBox 31">
            <a:extLst>
              <a:ext uri="{FF2B5EF4-FFF2-40B4-BE49-F238E27FC236}">
                <a16:creationId xmlns:a16="http://schemas.microsoft.com/office/drawing/2014/main" id="{BDAA2D14-58FC-404D-AE99-862ABAC369E2}"/>
              </a:ext>
            </a:extLst>
          </p:cNvPr>
          <p:cNvSpPr txBox="1"/>
          <p:nvPr/>
        </p:nvSpPr>
        <p:spPr>
          <a:xfrm>
            <a:off x="582123" y="987910"/>
            <a:ext cx="3556123"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The three-tiered system</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6A2F1B-5BE3-4AF9-B03D-DE48FA1AE12B}"/>
              </a:ext>
            </a:extLst>
          </p:cNvPr>
          <p:cNvPicPr>
            <a:picLocks noChangeAspect="1"/>
          </p:cNvPicPr>
          <p:nvPr/>
        </p:nvPicPr>
        <p:blipFill rotWithShape="1">
          <a:blip r:embed="rId2"/>
          <a:srcRect l="30000" t="50000" r="51591" b="28325"/>
          <a:stretch/>
        </p:blipFill>
        <p:spPr>
          <a:xfrm>
            <a:off x="-11723" y="-11723"/>
            <a:ext cx="9194005" cy="6210300"/>
          </a:xfrm>
          <a:prstGeom prst="rect">
            <a:avLst/>
          </a:prstGeom>
        </p:spPr>
      </p:pic>
      <p:sp>
        <p:nvSpPr>
          <p:cNvPr id="22" name="Rectangle 21">
            <a:extLst>
              <a:ext uri="{FF2B5EF4-FFF2-40B4-BE49-F238E27FC236}">
                <a16:creationId xmlns:a16="http://schemas.microsoft.com/office/drawing/2014/main" id="{3D81F833-35D1-473E-A1A9-D1E898302E05}"/>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
        <p:nvSpPr>
          <p:cNvPr id="7" name="TextBox 6">
            <a:extLst>
              <a:ext uri="{FF2B5EF4-FFF2-40B4-BE49-F238E27FC236}">
                <a16:creationId xmlns:a16="http://schemas.microsoft.com/office/drawing/2014/main" id="{0A4A5F0C-1601-4392-88AE-70AF7DA940F4}"/>
              </a:ext>
            </a:extLst>
          </p:cNvPr>
          <p:cNvSpPr txBox="1"/>
          <p:nvPr/>
        </p:nvSpPr>
        <p:spPr>
          <a:xfrm>
            <a:off x="582123" y="987910"/>
            <a:ext cx="3556123" cy="1446550"/>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Dataset</a:t>
            </a:r>
            <a:endParaRPr lang="en-US" sz="2800" dirty="0">
              <a:solidFill>
                <a:schemeClr val="bg1"/>
              </a:solidFill>
              <a:latin typeface="Franklin Gothic Medium Cond" panose="020B0606030402020204" pitchFamily="34" charset="0"/>
            </a:endParaRPr>
          </a:p>
          <a:p>
            <a:endParaRPr lang="en-US" sz="400" dirty="0">
              <a:solidFill>
                <a:schemeClr val="bg1"/>
              </a:solidFill>
              <a:latin typeface="Franklin Gothic Medium Cond" panose="020B0606030402020204" pitchFamily="34" charset="0"/>
            </a:endParaRPr>
          </a:p>
          <a:p>
            <a:r>
              <a:rPr lang="en-US" sz="2800" dirty="0">
                <a:solidFill>
                  <a:schemeClr val="bg1"/>
                </a:solidFill>
                <a:latin typeface="Franklin Gothic Medium Cond" panose="020B0606030402020204" pitchFamily="34" charset="0"/>
              </a:rPr>
              <a:t>HIGH-LEVEL OVERVIEW</a:t>
            </a:r>
            <a:endParaRPr lang="en-US" sz="2400" dirty="0">
              <a:solidFill>
                <a:schemeClr val="bg1"/>
              </a:solidFill>
              <a:latin typeface="Franklin Gothic Medium Cond" panose="020B0606030402020204" pitchFamily="34" charset="0"/>
            </a:endParaRPr>
          </a:p>
        </p:txBody>
      </p:sp>
      <p:sp>
        <p:nvSpPr>
          <p:cNvPr id="8" name="TextBox 7">
            <a:extLst>
              <a:ext uri="{FF2B5EF4-FFF2-40B4-BE49-F238E27FC236}">
                <a16:creationId xmlns:a16="http://schemas.microsoft.com/office/drawing/2014/main" id="{42DE4FB0-01DF-462E-A167-CEA7ABAA86ED}"/>
              </a:ext>
            </a:extLst>
          </p:cNvPr>
          <p:cNvSpPr txBox="1"/>
          <p:nvPr/>
        </p:nvSpPr>
        <p:spPr>
          <a:xfrm>
            <a:off x="4503506" y="774530"/>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9" name="TextBox 8">
            <a:extLst>
              <a:ext uri="{FF2B5EF4-FFF2-40B4-BE49-F238E27FC236}">
                <a16:creationId xmlns:a16="http://schemas.microsoft.com/office/drawing/2014/main" id="{EF936DBD-D4DF-4CFA-89A3-A5C44595E2E0}"/>
              </a:ext>
            </a:extLst>
          </p:cNvPr>
          <p:cNvSpPr txBox="1"/>
          <p:nvPr/>
        </p:nvSpPr>
        <p:spPr>
          <a:xfrm>
            <a:off x="4957776" y="774208"/>
            <a:ext cx="3335212" cy="954107"/>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National wholesale alcohol distributor</a:t>
            </a:r>
          </a:p>
        </p:txBody>
      </p:sp>
      <p:sp>
        <p:nvSpPr>
          <p:cNvPr id="10" name="TextBox 9">
            <a:extLst>
              <a:ext uri="{FF2B5EF4-FFF2-40B4-BE49-F238E27FC236}">
                <a16:creationId xmlns:a16="http://schemas.microsoft.com/office/drawing/2014/main" id="{96F331C5-8027-4A04-B082-B2283E9E5B57}"/>
              </a:ext>
            </a:extLst>
          </p:cNvPr>
          <p:cNvSpPr txBox="1"/>
          <p:nvPr/>
        </p:nvSpPr>
        <p:spPr>
          <a:xfrm>
            <a:off x="4503506" y="1779925"/>
            <a:ext cx="638908"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1</a:t>
            </a:r>
            <a:endParaRPr lang="en-US" sz="4000" b="1" dirty="0">
              <a:solidFill>
                <a:schemeClr val="bg1"/>
              </a:solidFill>
              <a:latin typeface="Bahnschrift" panose="020B0502040204020203" pitchFamily="34" charset="0"/>
            </a:endParaRPr>
          </a:p>
        </p:txBody>
      </p:sp>
      <p:sp>
        <p:nvSpPr>
          <p:cNvPr id="11" name="TextBox 10">
            <a:extLst>
              <a:ext uri="{FF2B5EF4-FFF2-40B4-BE49-F238E27FC236}">
                <a16:creationId xmlns:a16="http://schemas.microsoft.com/office/drawing/2014/main" id="{B24A703F-DF06-4C87-AF26-89F617AD44FC}"/>
              </a:ext>
            </a:extLst>
          </p:cNvPr>
          <p:cNvSpPr txBox="1"/>
          <p:nvPr/>
        </p:nvSpPr>
        <p:spPr>
          <a:xfrm>
            <a:off x="4957776" y="1943842"/>
            <a:ext cx="3335212"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Metropolitan area</a:t>
            </a:r>
          </a:p>
        </p:txBody>
      </p:sp>
      <p:sp>
        <p:nvSpPr>
          <p:cNvPr id="12" name="TextBox 11">
            <a:extLst>
              <a:ext uri="{FF2B5EF4-FFF2-40B4-BE49-F238E27FC236}">
                <a16:creationId xmlns:a16="http://schemas.microsoft.com/office/drawing/2014/main" id="{9AE13433-46E5-4FCB-B8F6-103A43E02EF0}"/>
              </a:ext>
            </a:extLst>
          </p:cNvPr>
          <p:cNvSpPr txBox="1"/>
          <p:nvPr/>
        </p:nvSpPr>
        <p:spPr>
          <a:xfrm>
            <a:off x="4503506" y="2737723"/>
            <a:ext cx="1963615"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4,017</a:t>
            </a:r>
            <a:endParaRPr lang="en-US" sz="4000" b="1" dirty="0">
              <a:solidFill>
                <a:schemeClr val="bg1"/>
              </a:solidFill>
              <a:latin typeface="Bahnschrift" panose="020B0502040204020203" pitchFamily="34" charset="0"/>
            </a:endParaRPr>
          </a:p>
        </p:txBody>
      </p:sp>
      <p:sp>
        <p:nvSpPr>
          <p:cNvPr id="13" name="TextBox 12">
            <a:extLst>
              <a:ext uri="{FF2B5EF4-FFF2-40B4-BE49-F238E27FC236}">
                <a16:creationId xmlns:a16="http://schemas.microsoft.com/office/drawing/2014/main" id="{344CA1B5-6E30-41C0-A4CE-A408F87D7B98}"/>
              </a:ext>
            </a:extLst>
          </p:cNvPr>
          <p:cNvSpPr txBox="1"/>
          <p:nvPr/>
        </p:nvSpPr>
        <p:spPr>
          <a:xfrm>
            <a:off x="6123394" y="2891611"/>
            <a:ext cx="2010507"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Products</a:t>
            </a:r>
          </a:p>
        </p:txBody>
      </p:sp>
      <p:sp>
        <p:nvSpPr>
          <p:cNvPr id="14" name="TextBox 13">
            <a:extLst>
              <a:ext uri="{FF2B5EF4-FFF2-40B4-BE49-F238E27FC236}">
                <a16:creationId xmlns:a16="http://schemas.microsoft.com/office/drawing/2014/main" id="{606F567A-CEA1-4DF7-B57E-0AE0606C24C1}"/>
              </a:ext>
            </a:extLst>
          </p:cNvPr>
          <p:cNvSpPr txBox="1"/>
          <p:nvPr/>
        </p:nvSpPr>
        <p:spPr>
          <a:xfrm>
            <a:off x="4503506" y="3690992"/>
            <a:ext cx="1219200"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34</a:t>
            </a:r>
            <a:endParaRPr lang="en-US" sz="4000" b="1" dirty="0">
              <a:solidFill>
                <a:schemeClr val="bg1"/>
              </a:solidFill>
              <a:latin typeface="Bahnschrift" panose="020B0502040204020203" pitchFamily="34" charset="0"/>
            </a:endParaRPr>
          </a:p>
        </p:txBody>
      </p:sp>
      <p:sp>
        <p:nvSpPr>
          <p:cNvPr id="15" name="TextBox 14">
            <a:extLst>
              <a:ext uri="{FF2B5EF4-FFF2-40B4-BE49-F238E27FC236}">
                <a16:creationId xmlns:a16="http://schemas.microsoft.com/office/drawing/2014/main" id="{B0BC4D11-9056-4FD4-8424-D64E6101512C}"/>
              </a:ext>
            </a:extLst>
          </p:cNvPr>
          <p:cNvSpPr txBox="1"/>
          <p:nvPr/>
        </p:nvSpPr>
        <p:spPr>
          <a:xfrm>
            <a:off x="5394459" y="3847305"/>
            <a:ext cx="2145323" cy="523220"/>
          </a:xfrm>
          <a:prstGeom prst="rect">
            <a:avLst/>
          </a:prstGeom>
          <a:noFill/>
        </p:spPr>
        <p:txBody>
          <a:bodyPr wrap="square" rtlCol="0">
            <a:spAutoFit/>
          </a:bodyPr>
          <a:lstStyle/>
          <a:p>
            <a:r>
              <a:rPr lang="en-US" sz="2800" b="1" dirty="0">
                <a:solidFill>
                  <a:schemeClr val="bg1"/>
                </a:solidFill>
                <a:latin typeface="Franklin Gothic Book" panose="020B0503020102020204" pitchFamily="34" charset="0"/>
              </a:rPr>
              <a:t>Customers</a:t>
            </a:r>
          </a:p>
        </p:txBody>
      </p:sp>
      <p:sp>
        <p:nvSpPr>
          <p:cNvPr id="16" name="TextBox 15">
            <a:extLst>
              <a:ext uri="{FF2B5EF4-FFF2-40B4-BE49-F238E27FC236}">
                <a16:creationId xmlns:a16="http://schemas.microsoft.com/office/drawing/2014/main" id="{810447FC-39D7-407F-ABC8-33587EA137A4}"/>
              </a:ext>
            </a:extLst>
          </p:cNvPr>
          <p:cNvSpPr txBox="1"/>
          <p:nvPr/>
        </p:nvSpPr>
        <p:spPr>
          <a:xfrm>
            <a:off x="4508001" y="4546475"/>
            <a:ext cx="2275643" cy="830997"/>
          </a:xfrm>
          <a:prstGeom prst="rect">
            <a:avLst/>
          </a:prstGeom>
          <a:noFill/>
        </p:spPr>
        <p:txBody>
          <a:bodyPr wrap="square" rtlCol="0">
            <a:spAutoFit/>
          </a:bodyPr>
          <a:lstStyle/>
          <a:p>
            <a:r>
              <a:rPr lang="en-US" sz="4800" b="1" dirty="0">
                <a:solidFill>
                  <a:schemeClr val="bg1"/>
                </a:solidFill>
                <a:latin typeface="Bahnschrift" panose="020B0502040204020203" pitchFamily="34" charset="0"/>
              </a:rPr>
              <a:t>37,391</a:t>
            </a:r>
            <a:endParaRPr lang="en-US" sz="4000" b="1" dirty="0">
              <a:solidFill>
                <a:schemeClr val="bg1"/>
              </a:solidFill>
              <a:latin typeface="Bahnschrift" panose="020B0502040204020203" pitchFamily="34" charset="0"/>
            </a:endParaRPr>
          </a:p>
        </p:txBody>
      </p:sp>
      <p:sp>
        <p:nvSpPr>
          <p:cNvPr id="17" name="TextBox 16">
            <a:extLst>
              <a:ext uri="{FF2B5EF4-FFF2-40B4-BE49-F238E27FC236}">
                <a16:creationId xmlns:a16="http://schemas.microsoft.com/office/drawing/2014/main" id="{78BB0383-A718-4A64-AA4A-69D05C9E8214}"/>
              </a:ext>
            </a:extLst>
          </p:cNvPr>
          <p:cNvSpPr txBox="1"/>
          <p:nvPr/>
        </p:nvSpPr>
        <p:spPr>
          <a:xfrm>
            <a:off x="6402644" y="4608030"/>
            <a:ext cx="2590800" cy="830997"/>
          </a:xfrm>
          <a:prstGeom prst="rect">
            <a:avLst/>
          </a:prstGeom>
          <a:noFill/>
        </p:spPr>
        <p:txBody>
          <a:bodyPr wrap="square" rtlCol="0">
            <a:spAutoFit/>
          </a:bodyPr>
          <a:lstStyle/>
          <a:p>
            <a:r>
              <a:rPr lang="en-US" sz="2400" b="1" dirty="0">
                <a:solidFill>
                  <a:schemeClr val="bg1"/>
                </a:solidFill>
                <a:latin typeface="Franklin Gothic Book" panose="020B0503020102020204" pitchFamily="34" charset="0"/>
              </a:rPr>
              <a:t>Product/customer combinations</a:t>
            </a:r>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FD5AB6-A4B1-9C4F-B56A-CEF7F985F93F}"/>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22" name="Rectangle 21">
            <a:extLst>
              <a:ext uri="{FF2B5EF4-FFF2-40B4-BE49-F238E27FC236}">
                <a16:creationId xmlns:a16="http://schemas.microsoft.com/office/drawing/2014/main" id="{6983A141-B33A-6447-BCC6-E2F6D30E30D5}"/>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851250"/>
            <a:ext cx="172566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Increase in headcount</a:t>
            </a:r>
            <a:endParaRPr lang="en-US" sz="1000" dirty="0">
              <a:solidFill>
                <a:schemeClr val="tx1">
                  <a:lumMod val="85000"/>
                  <a:lumOff val="15000"/>
                </a:schemeClr>
              </a:solidFill>
              <a:latin typeface="Franklin Gothic Medium Cond" panose="020B0606030402020204" pitchFamily="34" charset="0"/>
            </a:endParaRPr>
          </a:p>
        </p:txBody>
      </p:sp>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897082"/>
            <a:ext cx="3556123" cy="1754326"/>
          </a:xfrm>
          <a:prstGeom prst="rect">
            <a:avLst/>
          </a:prstGeom>
          <a:noFill/>
        </p:spPr>
        <p:txBody>
          <a:bodyPr wrap="square" rtlCol="0" anchor="ctr">
            <a:spAutoFit/>
          </a:bodyPr>
          <a:lstStyle/>
          <a:p>
            <a:r>
              <a:rPr lang="en-US" sz="5400" dirty="0">
                <a:solidFill>
                  <a:schemeClr val="bg1"/>
                </a:solidFill>
                <a:latin typeface="Franklin Gothic Medium Cond" panose="020B0606030402020204" pitchFamily="34" charset="0"/>
              </a:rPr>
              <a:t>Single Analyst</a:t>
            </a:r>
            <a:endParaRPr lang="en-US" sz="2400" dirty="0">
              <a:solidFill>
                <a:schemeClr val="bg1"/>
              </a:solidFill>
              <a:latin typeface="Franklin Gothic Medium Cond" panose="020B0606030402020204" pitchFamily="34" charset="0"/>
            </a:endParaRPr>
          </a:p>
        </p:txBody>
      </p:sp>
      <p:sp>
        <p:nvSpPr>
          <p:cNvPr id="15" name="Arrow: Right 17">
            <a:extLst>
              <a:ext uri="{FF2B5EF4-FFF2-40B4-BE49-F238E27FC236}">
                <a16:creationId xmlns:a16="http://schemas.microsoft.com/office/drawing/2014/main" id="{523CFCA3-8F20-3343-8E14-0FF8D1F75933}"/>
              </a:ext>
            </a:extLst>
          </p:cNvPr>
          <p:cNvSpPr/>
          <p:nvPr/>
        </p:nvSpPr>
        <p:spPr>
          <a:xfrm rot="16200000">
            <a:off x="5094997" y="3611684"/>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7">
            <a:extLst>
              <a:ext uri="{FF2B5EF4-FFF2-40B4-BE49-F238E27FC236}">
                <a16:creationId xmlns:a16="http://schemas.microsoft.com/office/drawing/2014/main" id="{E32C5619-528E-7B45-8402-99B0D89CE4C6}"/>
              </a:ext>
            </a:extLst>
          </p:cNvPr>
          <p:cNvSpPr/>
          <p:nvPr/>
        </p:nvSpPr>
        <p:spPr>
          <a:xfrm rot="16200000">
            <a:off x="7845471" y="3611685"/>
            <a:ext cx="313403" cy="207862"/>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logo&#10;&#10;Description automatically generated">
            <a:extLst>
              <a:ext uri="{FF2B5EF4-FFF2-40B4-BE49-F238E27FC236}">
                <a16:creationId xmlns:a16="http://schemas.microsoft.com/office/drawing/2014/main" id="{472B37FB-3182-3849-B01B-30CBDB972B43}"/>
              </a:ext>
            </a:extLst>
          </p:cNvPr>
          <p:cNvPicPr>
            <a:picLocks noChangeAspect="1"/>
          </p:cNvPicPr>
          <p:nvPr/>
        </p:nvPicPr>
        <p:blipFill>
          <a:blip r:embed="rId6"/>
          <a:stretch>
            <a:fillRect/>
          </a:stretch>
        </p:blipFill>
        <p:spPr>
          <a:xfrm>
            <a:off x="1370277" y="3715615"/>
            <a:ext cx="914400" cy="914400"/>
          </a:xfrm>
          <a:prstGeom prst="rect">
            <a:avLst/>
          </a:prstGeom>
        </p:spPr>
      </p:pic>
    </p:spTree>
    <p:extLst>
      <p:ext uri="{BB962C8B-B14F-4D97-AF65-F5344CB8AC3E}">
        <p14:creationId xmlns:p14="http://schemas.microsoft.com/office/powerpoint/2010/main" val="358507488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06566A6-E32C-D843-A654-A4FBCF1FC010}"/>
              </a:ext>
            </a:extLst>
          </p:cNvPr>
          <p:cNvPicPr>
            <a:picLocks noChangeAspect="1"/>
          </p:cNvPicPr>
          <p:nvPr/>
        </p:nvPicPr>
        <p:blipFill rotWithShape="1">
          <a:blip r:embed="rId3"/>
          <a:srcRect l="2279" b="62576"/>
          <a:stretch/>
        </p:blipFill>
        <p:spPr>
          <a:xfrm>
            <a:off x="0" y="0"/>
            <a:ext cx="9144000" cy="2324099"/>
          </a:xfrm>
          <a:prstGeom prst="rect">
            <a:avLst/>
          </a:prstGeom>
        </p:spPr>
      </p:pic>
      <p:sp>
        <p:nvSpPr>
          <p:cNvPr id="17" name="Rectangle 16">
            <a:extLst>
              <a:ext uri="{FF2B5EF4-FFF2-40B4-BE49-F238E27FC236}">
                <a16:creationId xmlns:a16="http://schemas.microsoft.com/office/drawing/2014/main" id="{265121E2-AFFD-F245-94AC-463D56065718}"/>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14" name="Picture 13" descr="A close up of a logo&#10;&#10;Description automatically generated">
            <a:extLst>
              <a:ext uri="{FF2B5EF4-FFF2-40B4-BE49-F238E27FC236}">
                <a16:creationId xmlns:a16="http://schemas.microsoft.com/office/drawing/2014/main" id="{BDEF6FF3-4B75-6841-9E9C-6DB7E422F8CB}"/>
              </a:ext>
            </a:extLst>
          </p:cNvPr>
          <p:cNvPicPr>
            <a:picLocks noChangeAspect="1"/>
          </p:cNvPicPr>
          <p:nvPr/>
        </p:nvPicPr>
        <p:blipFill>
          <a:blip r:embed="rId4"/>
          <a:stretch>
            <a:fillRect/>
          </a:stretch>
        </p:blipFill>
        <p:spPr>
          <a:xfrm>
            <a:off x="7096456" y="3665241"/>
            <a:ext cx="914400" cy="9144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73E6B370-6D11-3F4F-A4AC-56CE6163C1C9}"/>
              </a:ext>
            </a:extLst>
          </p:cNvPr>
          <p:cNvPicPr>
            <a:picLocks noChangeAspect="1"/>
          </p:cNvPicPr>
          <p:nvPr/>
        </p:nvPicPr>
        <p:blipFill>
          <a:blip r:embed="rId5"/>
          <a:stretch>
            <a:fillRect/>
          </a:stretch>
        </p:blipFill>
        <p:spPr>
          <a:xfrm>
            <a:off x="4233367" y="3694693"/>
            <a:ext cx="914400" cy="914400"/>
          </a:xfrm>
          <a:prstGeom prst="rect">
            <a:avLst/>
          </a:prstGeom>
        </p:spPr>
      </p:pic>
      <p:sp>
        <p:nvSpPr>
          <p:cNvPr id="23" name="TextBox 22">
            <a:extLst>
              <a:ext uri="{FF2B5EF4-FFF2-40B4-BE49-F238E27FC236}">
                <a16:creationId xmlns:a16="http://schemas.microsoft.com/office/drawing/2014/main" id="{FF287D94-32C3-6B4E-998F-9154DA7B90DE}"/>
              </a:ext>
            </a:extLst>
          </p:cNvPr>
          <p:cNvSpPr txBox="1"/>
          <p:nvPr/>
        </p:nvSpPr>
        <p:spPr>
          <a:xfrm>
            <a:off x="502704" y="4697362"/>
            <a:ext cx="2649547"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Thousands of product combinations</a:t>
            </a:r>
            <a:endParaRPr lang="en-US" sz="1000" dirty="0">
              <a:solidFill>
                <a:schemeClr val="tx1">
                  <a:lumMod val="85000"/>
                  <a:lumOff val="15000"/>
                </a:schemeClr>
              </a:solidFill>
              <a:latin typeface="Franklin Gothic Medium Cond" panose="020B0606030402020204" pitchFamily="34" charset="0"/>
            </a:endParaRPr>
          </a:p>
        </p:txBody>
      </p:sp>
      <p:sp>
        <p:nvSpPr>
          <p:cNvPr id="25" name="Arrow: Right 17">
            <a:extLst>
              <a:ext uri="{FF2B5EF4-FFF2-40B4-BE49-F238E27FC236}">
                <a16:creationId xmlns:a16="http://schemas.microsoft.com/office/drawing/2014/main" id="{83E15C3E-F9B1-0443-9391-90401C0FE26A}"/>
              </a:ext>
            </a:extLst>
          </p:cNvPr>
          <p:cNvSpPr/>
          <p:nvPr/>
        </p:nvSpPr>
        <p:spPr>
          <a:xfrm rot="5400000">
            <a:off x="5039790" y="368440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17">
            <a:extLst>
              <a:ext uri="{FF2B5EF4-FFF2-40B4-BE49-F238E27FC236}">
                <a16:creationId xmlns:a16="http://schemas.microsoft.com/office/drawing/2014/main" id="{E04DE1E0-83A4-1540-8734-830674B8D262}"/>
              </a:ext>
            </a:extLst>
          </p:cNvPr>
          <p:cNvSpPr/>
          <p:nvPr/>
        </p:nvSpPr>
        <p:spPr>
          <a:xfrm rot="5400000">
            <a:off x="7902879" y="3654954"/>
            <a:ext cx="313403" cy="20786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3CF06FB-BDCA-A844-BBFA-EEEA4257E468}"/>
              </a:ext>
            </a:extLst>
          </p:cNvPr>
          <p:cNvSpPr txBox="1"/>
          <p:nvPr/>
        </p:nvSpPr>
        <p:spPr>
          <a:xfrm>
            <a:off x="3918056" y="4726813"/>
            <a:ext cx="1545021" cy="707886"/>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Decrease in time and costs</a:t>
            </a:r>
            <a:endParaRPr lang="en-US" sz="1000" dirty="0">
              <a:solidFill>
                <a:schemeClr val="tx1">
                  <a:lumMod val="85000"/>
                  <a:lumOff val="15000"/>
                </a:schemeClr>
              </a:solidFill>
              <a:latin typeface="Franklin Gothic Medium Cond" panose="020B0606030402020204" pitchFamily="34" charset="0"/>
            </a:endParaRPr>
          </a:p>
        </p:txBody>
      </p:sp>
      <p:sp>
        <p:nvSpPr>
          <p:cNvPr id="28" name="TextBox 27">
            <a:extLst>
              <a:ext uri="{FF2B5EF4-FFF2-40B4-BE49-F238E27FC236}">
                <a16:creationId xmlns:a16="http://schemas.microsoft.com/office/drawing/2014/main" id="{7436295C-6D8F-F242-B949-57AB07A343F4}"/>
              </a:ext>
            </a:extLst>
          </p:cNvPr>
          <p:cNvSpPr txBox="1"/>
          <p:nvPr/>
        </p:nvSpPr>
        <p:spPr>
          <a:xfrm>
            <a:off x="6690822" y="4697362"/>
            <a:ext cx="1725667" cy="1015663"/>
          </a:xfrm>
          <a:prstGeom prst="rect">
            <a:avLst/>
          </a:prstGeom>
          <a:noFill/>
        </p:spPr>
        <p:txBody>
          <a:bodyPr wrap="square" rtlCol="0" anchor="ctr">
            <a:spAutoFit/>
          </a:bodyPr>
          <a:lstStyle/>
          <a:p>
            <a:pPr algn="ctr"/>
            <a:r>
              <a:rPr lang="en-US" sz="2000" dirty="0">
                <a:solidFill>
                  <a:schemeClr val="tx1">
                    <a:lumMod val="85000"/>
                    <a:lumOff val="15000"/>
                  </a:schemeClr>
                </a:solidFill>
                <a:latin typeface="Franklin Gothic Medium Cond" panose="020B0606030402020204" pitchFamily="34" charset="0"/>
              </a:rPr>
              <a:t>Does not require an increase in headcount</a:t>
            </a:r>
            <a:endParaRPr lang="en-US" sz="1000" dirty="0">
              <a:solidFill>
                <a:schemeClr val="tx1">
                  <a:lumMod val="85000"/>
                  <a:lumOff val="15000"/>
                </a:schemeClr>
              </a:solidFill>
              <a:latin typeface="Franklin Gothic Medium Cond" panose="020B06060304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B0AC24A6-6351-7C44-B66B-53B93559C1F9}"/>
              </a:ext>
            </a:extLst>
          </p:cNvPr>
          <p:cNvPicPr>
            <a:picLocks noChangeAspect="1"/>
          </p:cNvPicPr>
          <p:nvPr/>
        </p:nvPicPr>
        <p:blipFill>
          <a:blip r:embed="rId6"/>
          <a:stretch>
            <a:fillRect/>
          </a:stretch>
        </p:blipFill>
        <p:spPr>
          <a:xfrm>
            <a:off x="1370277" y="3671397"/>
            <a:ext cx="914400" cy="914400"/>
          </a:xfrm>
          <a:prstGeom prst="rect">
            <a:avLst/>
          </a:prstGeom>
        </p:spPr>
      </p:pic>
      <p:sp>
        <p:nvSpPr>
          <p:cNvPr id="18" name="Rectangle 17">
            <a:extLst>
              <a:ext uri="{FF2B5EF4-FFF2-40B4-BE49-F238E27FC236}">
                <a16:creationId xmlns:a16="http://schemas.microsoft.com/office/drawing/2014/main" id="{06BC387B-32D2-7647-9627-8287D84C6C2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2F1C904E-1321-E448-9824-D0478E1A2846}"/>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2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418916843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914649"/>
            <a:ext cx="7886700" cy="3262313"/>
          </a:xfrm>
        </p:spPr>
        <p:txBody>
          <a:bodyPr/>
          <a:lstStyle/>
          <a:p>
            <a:r>
              <a:rPr lang="en-US" dirty="0">
                <a:latin typeface="Franklin Gothic Medium Cond" panose="020B0606030402020204" pitchFamily="34" charset="0"/>
              </a:rPr>
              <a:t>More widespread for non time-series applications</a:t>
            </a:r>
          </a:p>
          <a:p>
            <a:r>
              <a:rPr lang="en-US" dirty="0">
                <a:latin typeface="Franklin Gothic Medium Cond" panose="020B0606030402020204" pitchFamily="34" charset="0"/>
              </a:rPr>
              <a:t>Lit review stuff</a:t>
            </a:r>
          </a:p>
          <a:p>
            <a:r>
              <a:rPr lang="en-US" dirty="0">
                <a:latin typeface="Franklin Gothic Medium Cond" panose="020B0606030402020204" pitchFamily="34" charset="0"/>
              </a:rPr>
              <a:t>(30 seconds)</a:t>
            </a: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pic>
        <p:nvPicPr>
          <p:cNvPr id="5" name="Picture 4">
            <a:extLst>
              <a:ext uri="{FF2B5EF4-FFF2-40B4-BE49-F238E27FC236}">
                <a16:creationId xmlns:a16="http://schemas.microsoft.com/office/drawing/2014/main" id="{435EE79F-6BC3-D34F-A448-9972888B0C1C}"/>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6" name="Rectangle 5">
            <a:extLst>
              <a:ext uri="{FF2B5EF4-FFF2-40B4-BE49-F238E27FC236}">
                <a16:creationId xmlns:a16="http://schemas.microsoft.com/office/drawing/2014/main" id="{BC8818DC-D16C-0A42-B220-AC15B1FABE9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B9EB7A-AD2E-0849-A59C-32597A3AA7BD}"/>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EF3BD33F-7007-8244-B198-F774F7B9DC3A}"/>
              </a:ext>
            </a:extLst>
          </p:cNvPr>
          <p:cNvSpPr txBox="1"/>
          <p:nvPr/>
        </p:nvSpPr>
        <p:spPr>
          <a:xfrm>
            <a:off x="582123" y="1249520"/>
            <a:ext cx="3556123" cy="923330"/>
          </a:xfrm>
          <a:prstGeom prst="rect">
            <a:avLst/>
          </a:prstGeom>
          <a:noFill/>
        </p:spPr>
        <p:txBody>
          <a:bodyPr wrap="square" rtlCol="0" anchor="ctr">
            <a:spAutoFit/>
          </a:bodyPr>
          <a:lstStyle/>
          <a:p>
            <a:r>
              <a:rPr lang="en-US" sz="5400" dirty="0" err="1">
                <a:solidFill>
                  <a:schemeClr val="bg1"/>
                </a:solidFill>
                <a:latin typeface="Franklin Gothic Medium Cond" panose="020B0606030402020204" pitchFamily="34" charset="0"/>
              </a:rPr>
              <a:t>AutoML</a:t>
            </a:r>
            <a:endParaRPr lang="en-US" sz="5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E6DE4D7-D7A0-48AF-AF8A-D81C59ADFE7B}"/>
              </a:ext>
            </a:extLst>
          </p:cNvPr>
          <p:cNvPicPr>
            <a:picLocks noChangeAspect="1"/>
          </p:cNvPicPr>
          <p:nvPr/>
        </p:nvPicPr>
        <p:blipFill rotWithShape="1">
          <a:blip r:embed="rId3"/>
          <a:srcRect l="42500" t="33407" r="51833" b="57111"/>
          <a:stretch/>
        </p:blipFill>
        <p:spPr>
          <a:xfrm>
            <a:off x="1232007" y="3599399"/>
            <a:ext cx="914400" cy="860612"/>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sp>
        <p:nvSpPr>
          <p:cNvPr id="10" name="TextBox 9">
            <a:extLst>
              <a:ext uri="{FF2B5EF4-FFF2-40B4-BE49-F238E27FC236}">
                <a16:creationId xmlns:a16="http://schemas.microsoft.com/office/drawing/2014/main" id="{9A7E032A-46B6-4FDF-937F-E83899D18387}"/>
              </a:ext>
            </a:extLst>
          </p:cNvPr>
          <p:cNvSpPr txBox="1"/>
          <p:nvPr/>
        </p:nvSpPr>
        <p:spPr>
          <a:xfrm>
            <a:off x="598716" y="4684563"/>
            <a:ext cx="2180983"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Serially correlated data</a:t>
            </a:r>
            <a:endParaRPr lang="en-US" sz="2400" dirty="0">
              <a:latin typeface="Franklin Gothic Medium Cond" panose="020B0606030402020204" pitchFamily="34" charset="0"/>
            </a:endParaRPr>
          </a:p>
        </p:txBody>
      </p:sp>
      <p:sp>
        <p:nvSpPr>
          <p:cNvPr id="12" name="TextBox 11">
            <a:extLst>
              <a:ext uri="{FF2B5EF4-FFF2-40B4-BE49-F238E27FC236}">
                <a16:creationId xmlns:a16="http://schemas.microsoft.com/office/drawing/2014/main" id="{FD3E4D6E-A6F4-4255-8F50-506E1FE68F76}"/>
              </a:ext>
            </a:extLst>
          </p:cNvPr>
          <p:cNvSpPr txBox="1"/>
          <p:nvPr/>
        </p:nvSpPr>
        <p:spPr>
          <a:xfrm>
            <a:off x="3581307" y="4900007"/>
            <a:ext cx="1981385" cy="523220"/>
          </a:xfrm>
          <a:prstGeom prst="rect">
            <a:avLst/>
          </a:prstGeom>
          <a:noFill/>
        </p:spPr>
        <p:txBody>
          <a:bodyPr wrap="square" rtlCol="0" anchor="ctr">
            <a:spAutoFit/>
          </a:bodyPr>
          <a:lstStyle/>
          <a:p>
            <a:pPr algn="ctr"/>
            <a:r>
              <a:rPr lang="en-US" sz="2800" dirty="0">
                <a:latin typeface="Franklin Gothic Medium Cond" panose="020B0606030402020204" pitchFamily="34" charset="0"/>
              </a:rPr>
              <a:t>Bad forecasts</a:t>
            </a:r>
            <a:endParaRPr lang="en-US" sz="2400" dirty="0">
              <a:latin typeface="Franklin Gothic Medium Cond" panose="020B0606030402020204" pitchFamily="34" charset="0"/>
            </a:endParaRPr>
          </a:p>
        </p:txBody>
      </p:sp>
      <p:sp>
        <p:nvSpPr>
          <p:cNvPr id="14" name="TextBox 13">
            <a:extLst>
              <a:ext uri="{FF2B5EF4-FFF2-40B4-BE49-F238E27FC236}">
                <a16:creationId xmlns:a16="http://schemas.microsoft.com/office/drawing/2014/main" id="{1612F613-8757-48DA-8929-A3890BBE7882}"/>
              </a:ext>
            </a:extLst>
          </p:cNvPr>
          <p:cNvSpPr txBox="1"/>
          <p:nvPr/>
        </p:nvSpPr>
        <p:spPr>
          <a:xfrm>
            <a:off x="6777439" y="4684563"/>
            <a:ext cx="1630680" cy="954107"/>
          </a:xfrm>
          <a:prstGeom prst="rect">
            <a:avLst/>
          </a:prstGeom>
          <a:noFill/>
        </p:spPr>
        <p:txBody>
          <a:bodyPr wrap="square" rtlCol="0" anchor="ctr">
            <a:spAutoFit/>
          </a:bodyPr>
          <a:lstStyle/>
          <a:p>
            <a:pPr algn="ctr"/>
            <a:r>
              <a:rPr lang="en-US" sz="2800" dirty="0">
                <a:latin typeface="Franklin Gothic Medium Cond" panose="020B0606030402020204" pitchFamily="34" charset="0"/>
              </a:rPr>
              <a:t>Expensive mistake</a:t>
            </a:r>
            <a:endParaRPr lang="en-US" sz="2400" dirty="0">
              <a:latin typeface="Franklin Gothic Medium Cond" panose="020B0606030402020204" pitchFamily="34" charset="0"/>
            </a:endParaRPr>
          </a:p>
        </p:txBody>
      </p:sp>
      <p:sp>
        <p:nvSpPr>
          <p:cNvPr id="18" name="Arrow: Right 17">
            <a:extLst>
              <a:ext uri="{FF2B5EF4-FFF2-40B4-BE49-F238E27FC236}">
                <a16:creationId xmlns:a16="http://schemas.microsoft.com/office/drawing/2014/main" id="{4B953E58-E387-443E-81D6-CAE38BAC69B5}"/>
              </a:ext>
            </a:extLst>
          </p:cNvPr>
          <p:cNvSpPr/>
          <p:nvPr/>
        </p:nvSpPr>
        <p:spPr>
          <a:xfrm>
            <a:off x="2779699"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98447CF-C422-45D6-B52C-F635763A5A94}"/>
              </a:ext>
            </a:extLst>
          </p:cNvPr>
          <p:cNvSpPr/>
          <p:nvPr/>
        </p:nvSpPr>
        <p:spPr>
          <a:xfrm>
            <a:off x="5897157" y="3818599"/>
            <a:ext cx="537882" cy="416859"/>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79F0E8B-1CC1-433E-B672-7DAF1F24D89A}"/>
              </a:ext>
            </a:extLst>
          </p:cNvPr>
          <p:cNvPicPr>
            <a:picLocks noChangeAspect="1"/>
          </p:cNvPicPr>
          <p:nvPr/>
        </p:nvPicPr>
        <p:blipFill rotWithShape="1">
          <a:blip r:embed="rId3"/>
          <a:srcRect l="42500" t="33407" r="51833" b="57111"/>
          <a:stretch/>
        </p:blipFill>
        <p:spPr>
          <a:xfrm>
            <a:off x="4114799" y="3618378"/>
            <a:ext cx="914400" cy="860612"/>
          </a:xfrm>
          <a:prstGeom prst="rect">
            <a:avLst/>
          </a:prstGeom>
        </p:spPr>
      </p:pic>
      <p:cxnSp>
        <p:nvCxnSpPr>
          <p:cNvPr id="22" name="Straight Connector 21">
            <a:extLst>
              <a:ext uri="{FF2B5EF4-FFF2-40B4-BE49-F238E27FC236}">
                <a16:creationId xmlns:a16="http://schemas.microsoft.com/office/drawing/2014/main" id="{D6CBE2D0-8879-445F-BB14-F90E31BE17B2}"/>
              </a:ext>
            </a:extLst>
          </p:cNvPr>
          <p:cNvCxnSpPr/>
          <p:nvPr/>
        </p:nvCxnSpPr>
        <p:spPr>
          <a:xfrm flipV="1">
            <a:off x="4248777" y="3891923"/>
            <a:ext cx="646444" cy="335747"/>
          </a:xfrm>
          <a:prstGeom prst="line">
            <a:avLst/>
          </a:prstGeom>
          <a:ln w="19050">
            <a:solidFill>
              <a:srgbClr val="D83038"/>
            </a:solidFill>
            <a:prstDash val="sysDot"/>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CE8CA406-5BAF-45F2-8D31-929B0B264770}"/>
              </a:ext>
            </a:extLst>
          </p:cNvPr>
          <p:cNvSpPr/>
          <p:nvPr/>
        </p:nvSpPr>
        <p:spPr>
          <a:xfrm>
            <a:off x="4344298" y="4451130"/>
            <a:ext cx="403793" cy="368919"/>
          </a:xfrm>
          <a:prstGeom prst="noSmoking">
            <a:avLst>
              <a:gd name="adj" fmla="val 9226"/>
            </a:avLst>
          </a:prstGeom>
          <a:solidFill>
            <a:srgbClr val="D83038"/>
          </a:solidFill>
          <a:ln>
            <a:solidFill>
              <a:srgbClr val="D83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descr="A close up of a logo&#10;&#10;Description automatically generated">
            <a:extLst>
              <a:ext uri="{FF2B5EF4-FFF2-40B4-BE49-F238E27FC236}">
                <a16:creationId xmlns:a16="http://schemas.microsoft.com/office/drawing/2014/main" id="{EB42F1A3-A84A-4AC7-AA2E-AB03783FE5D2}"/>
              </a:ext>
            </a:extLst>
          </p:cNvPr>
          <p:cNvPicPr>
            <a:picLocks noChangeAspect="1"/>
          </p:cNvPicPr>
          <p:nvPr/>
        </p:nvPicPr>
        <p:blipFill>
          <a:blip r:embed="rId4"/>
          <a:stretch>
            <a:fillRect/>
          </a:stretch>
        </p:blipFill>
        <p:spPr>
          <a:xfrm>
            <a:off x="7238185" y="3718347"/>
            <a:ext cx="709189" cy="709189"/>
          </a:xfrm>
          <a:prstGeom prst="rect">
            <a:avLst/>
          </a:prstGeom>
        </p:spPr>
      </p:pic>
      <p:pic>
        <p:nvPicPr>
          <p:cNvPr id="21" name="Picture 20">
            <a:extLst>
              <a:ext uri="{FF2B5EF4-FFF2-40B4-BE49-F238E27FC236}">
                <a16:creationId xmlns:a16="http://schemas.microsoft.com/office/drawing/2014/main" id="{7C39B318-DEA5-F94C-93AC-B63C88537499}"/>
              </a:ext>
            </a:extLst>
          </p:cNvPr>
          <p:cNvPicPr>
            <a:picLocks noChangeAspect="1"/>
          </p:cNvPicPr>
          <p:nvPr/>
        </p:nvPicPr>
        <p:blipFill rotWithShape="1">
          <a:blip r:embed="rId5"/>
          <a:srcRect l="8681" t="48102" r="67778" b="41261"/>
          <a:stretch/>
        </p:blipFill>
        <p:spPr>
          <a:xfrm flipV="1">
            <a:off x="0" y="-1"/>
            <a:ext cx="9144000" cy="2324101"/>
          </a:xfrm>
          <a:prstGeom prst="rect">
            <a:avLst/>
          </a:prstGeom>
        </p:spPr>
      </p:pic>
      <p:sp>
        <p:nvSpPr>
          <p:cNvPr id="24" name="Rectangle 23">
            <a:extLst>
              <a:ext uri="{FF2B5EF4-FFF2-40B4-BE49-F238E27FC236}">
                <a16:creationId xmlns:a16="http://schemas.microsoft.com/office/drawing/2014/main" id="{FFC82AF5-E8FD-6B4D-8DAA-4236210E2329}"/>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220E64-D312-B14B-8AF2-F6120D6679B1}"/>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95E232AB-C7F5-8A40-8773-594149C3BB92}"/>
              </a:ext>
            </a:extLst>
          </p:cNvPr>
          <p:cNvSpPr txBox="1"/>
          <p:nvPr/>
        </p:nvSpPr>
        <p:spPr>
          <a:xfrm>
            <a:off x="582123" y="987910"/>
            <a:ext cx="3666654" cy="1446550"/>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Why can’t I just do a regression?</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48773-5A90-3A40-B3AE-850ACDCEBF6D}"/>
              </a:ext>
            </a:extLst>
          </p:cNvPr>
          <p:cNvPicPr>
            <a:picLocks noChangeAspect="1"/>
          </p:cNvPicPr>
          <p:nvPr/>
        </p:nvPicPr>
        <p:blipFill rotWithShape="1">
          <a:blip r:embed="rId2"/>
          <a:srcRect l="8681" t="48102" r="67778" b="41261"/>
          <a:stretch/>
        </p:blipFill>
        <p:spPr>
          <a:xfrm flipV="1">
            <a:off x="0" y="-1"/>
            <a:ext cx="9144000" cy="2324101"/>
          </a:xfrm>
          <a:prstGeom prst="rect">
            <a:avLst/>
          </a:prstGeom>
        </p:spPr>
      </p:pic>
      <p:sp>
        <p:nvSpPr>
          <p:cNvPr id="11" name="Slide Number Placeholder 4">
            <a:extLst>
              <a:ext uri="{FF2B5EF4-FFF2-40B4-BE49-F238E27FC236}">
                <a16:creationId xmlns:a16="http://schemas.microsoft.com/office/drawing/2014/main" id="{637E3579-EFDE-C14B-9397-321DCB01194B}"/>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t>8</a:t>
            </a:fld>
            <a:endParaRPr lang="en-US" dirty="0"/>
          </a:p>
        </p:txBody>
      </p:sp>
      <p:sp>
        <p:nvSpPr>
          <p:cNvPr id="12" name="Rectangle 11">
            <a:extLst>
              <a:ext uri="{FF2B5EF4-FFF2-40B4-BE49-F238E27FC236}">
                <a16:creationId xmlns:a16="http://schemas.microsoft.com/office/drawing/2014/main" id="{BAA16BFF-ACAE-0E48-8EA9-21DF45188407}"/>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69A1E8-BB8F-974D-837C-CB8D7DFE2914}"/>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7747AD2B-6042-8444-AAAA-801C1A7754AB}"/>
              </a:ext>
            </a:extLst>
          </p:cNvPr>
          <p:cNvSpPr txBox="1"/>
          <p:nvPr/>
        </p:nvSpPr>
        <p:spPr>
          <a:xfrm>
            <a:off x="582123" y="987910"/>
            <a:ext cx="3556123" cy="1446550"/>
          </a:xfrm>
          <a:prstGeom prst="rect">
            <a:avLst/>
          </a:prstGeom>
          <a:noFill/>
        </p:spPr>
        <p:txBody>
          <a:bodyPr wrap="square" rtlCol="0" anchor="ctr">
            <a:spAutoFit/>
          </a:bodyPr>
          <a:lstStyle/>
          <a:p>
            <a:r>
              <a:rPr lang="en-US" sz="4400" dirty="0" err="1">
                <a:solidFill>
                  <a:schemeClr val="bg1"/>
                </a:solidFill>
                <a:latin typeface="Franklin Gothic Medium Cond" panose="020B0606030402020204" pitchFamily="34" charset="0"/>
              </a:rPr>
              <a:t>AutoML</a:t>
            </a:r>
            <a:r>
              <a:rPr lang="en-US" sz="4400" dirty="0">
                <a:solidFill>
                  <a:schemeClr val="bg1"/>
                </a:solidFill>
                <a:latin typeface="Franklin Gothic Medium Cond" panose="020B0606030402020204" pitchFamily="34" charset="0"/>
              </a:rPr>
              <a:t> Framework</a:t>
            </a:r>
            <a:endParaRPr lang="en-US" dirty="0">
              <a:solidFill>
                <a:schemeClr val="bg1"/>
              </a:solidFill>
              <a:latin typeface="Franklin Gothic Medium Cond" panose="020B0606030402020204" pitchFamily="34" charset="0"/>
            </a:endParaRPr>
          </a:p>
        </p:txBody>
      </p:sp>
      <p:sp>
        <p:nvSpPr>
          <p:cNvPr id="15" name="Oval 14">
            <a:extLst>
              <a:ext uri="{FF2B5EF4-FFF2-40B4-BE49-F238E27FC236}">
                <a16:creationId xmlns:a16="http://schemas.microsoft.com/office/drawing/2014/main" id="{156DF63D-BCFC-2040-B3DE-02D11C0A6EB6}"/>
              </a:ext>
            </a:extLst>
          </p:cNvPr>
          <p:cNvSpPr/>
          <p:nvPr/>
        </p:nvSpPr>
        <p:spPr>
          <a:xfrm>
            <a:off x="582123" y="2996390"/>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INPUT</a:t>
            </a:r>
            <a:endParaRPr lang="en-US" dirty="0">
              <a:latin typeface="Franklin Gothic Medium Cond" panose="020B0606030402020204" pitchFamily="34" charset="0"/>
            </a:endParaRPr>
          </a:p>
          <a:p>
            <a:pPr algn="ctr"/>
            <a:r>
              <a:rPr lang="en-US" sz="1050" dirty="0">
                <a:latin typeface="Franklin Gothic Medium Cond" panose="020B0606030402020204" pitchFamily="34" charset="0"/>
              </a:rPr>
              <a:t>Univariate Time Series</a:t>
            </a:r>
          </a:p>
        </p:txBody>
      </p:sp>
      <p:cxnSp>
        <p:nvCxnSpPr>
          <p:cNvPr id="16" name="Straight Connector 15">
            <a:extLst>
              <a:ext uri="{FF2B5EF4-FFF2-40B4-BE49-F238E27FC236}">
                <a16:creationId xmlns:a16="http://schemas.microsoft.com/office/drawing/2014/main" id="{3F4910DB-20F1-0E48-A14D-6359918A3331}"/>
              </a:ext>
            </a:extLst>
          </p:cNvPr>
          <p:cNvCxnSpPr/>
          <p:nvPr/>
        </p:nvCxnSpPr>
        <p:spPr>
          <a:xfrm>
            <a:off x="2119086" y="3635019"/>
            <a:ext cx="5943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1A7B502-C3AD-824F-82B2-869881C29F5C}"/>
              </a:ext>
            </a:extLst>
          </p:cNvPr>
          <p:cNvSpPr txBox="1"/>
          <p:nvPr/>
        </p:nvSpPr>
        <p:spPr>
          <a:xfrm>
            <a:off x="2839156" y="3311853"/>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Record Data Characteristics</a:t>
            </a:r>
          </a:p>
        </p:txBody>
      </p:sp>
      <p:sp>
        <p:nvSpPr>
          <p:cNvPr id="18" name="TextBox 17">
            <a:extLst>
              <a:ext uri="{FF2B5EF4-FFF2-40B4-BE49-F238E27FC236}">
                <a16:creationId xmlns:a16="http://schemas.microsoft.com/office/drawing/2014/main" id="{48A4EB4B-02ED-474C-9EAC-B09127A98B36}"/>
              </a:ext>
            </a:extLst>
          </p:cNvPr>
          <p:cNvSpPr txBox="1"/>
          <p:nvPr/>
        </p:nvSpPr>
        <p:spPr>
          <a:xfrm>
            <a:off x="5450921" y="33118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Fit Multiple Models</a:t>
            </a:r>
          </a:p>
        </p:txBody>
      </p:sp>
      <p:cxnSp>
        <p:nvCxnSpPr>
          <p:cNvPr id="19" name="Straight Connector 18">
            <a:extLst>
              <a:ext uri="{FF2B5EF4-FFF2-40B4-BE49-F238E27FC236}">
                <a16:creationId xmlns:a16="http://schemas.microsoft.com/office/drawing/2014/main" id="{1CC0F2CF-DC80-4C44-9206-87FDC5314A7D}"/>
              </a:ext>
            </a:extLst>
          </p:cNvPr>
          <p:cNvCxnSpPr/>
          <p:nvPr/>
        </p:nvCxnSpPr>
        <p:spPr>
          <a:xfrm>
            <a:off x="2119086" y="5410479"/>
            <a:ext cx="5943600" cy="0"/>
          </a:xfrm>
          <a:prstGeom prst="line">
            <a:avLst/>
          </a:prstGeom>
          <a:ln w="57150">
            <a:head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EB302CF-4639-804F-BF3C-89E04FF4100C}"/>
              </a:ext>
            </a:extLst>
          </p:cNvPr>
          <p:cNvCxnSpPr>
            <a:cxnSpLocks/>
          </p:cNvCxnSpPr>
          <p:nvPr/>
        </p:nvCxnSpPr>
        <p:spPr>
          <a:xfrm>
            <a:off x="8062686" y="3606442"/>
            <a:ext cx="0" cy="18344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489CC8-A639-424E-A022-E04B048FA7A3}"/>
              </a:ext>
            </a:extLst>
          </p:cNvPr>
          <p:cNvSpPr txBox="1"/>
          <p:nvPr/>
        </p:nvSpPr>
        <p:spPr>
          <a:xfrm>
            <a:off x="7285365" y="4183552"/>
            <a:ext cx="1554641" cy="646331"/>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Make Predictions</a:t>
            </a:r>
          </a:p>
        </p:txBody>
      </p:sp>
      <p:sp>
        <p:nvSpPr>
          <p:cNvPr id="22" name="TextBox 21">
            <a:extLst>
              <a:ext uri="{FF2B5EF4-FFF2-40B4-BE49-F238E27FC236}">
                <a16:creationId xmlns:a16="http://schemas.microsoft.com/office/drawing/2014/main" id="{33C017D0-BC13-654E-B4D9-9B1702DEA663}"/>
              </a:ext>
            </a:extLst>
          </p:cNvPr>
          <p:cNvSpPr txBox="1"/>
          <p:nvPr/>
        </p:nvSpPr>
        <p:spPr>
          <a:xfrm>
            <a:off x="4313565" y="5225812"/>
            <a:ext cx="1554641" cy="369332"/>
          </a:xfrm>
          <a:prstGeom prst="rect">
            <a:avLst/>
          </a:prstGeom>
          <a:solidFill>
            <a:schemeClr val="bg1"/>
          </a:solidFill>
        </p:spPr>
        <p:txBody>
          <a:bodyPr wrap="square" rtlCol="0">
            <a:spAutoFit/>
          </a:bodyPr>
          <a:lstStyle/>
          <a:p>
            <a:pPr algn="ctr"/>
            <a:r>
              <a:rPr lang="en-US" dirty="0">
                <a:latin typeface="Franklin Gothic Medium Cond" panose="020B0606030402020204" pitchFamily="34" charset="0"/>
              </a:rPr>
              <a:t>Return Metrics</a:t>
            </a:r>
          </a:p>
        </p:txBody>
      </p:sp>
      <p:sp>
        <p:nvSpPr>
          <p:cNvPr id="23" name="Oval 22">
            <a:extLst>
              <a:ext uri="{FF2B5EF4-FFF2-40B4-BE49-F238E27FC236}">
                <a16:creationId xmlns:a16="http://schemas.microsoft.com/office/drawing/2014/main" id="{886131FD-9D6C-C64D-B8A3-566F5807787C}"/>
              </a:ext>
            </a:extLst>
          </p:cNvPr>
          <p:cNvSpPr/>
          <p:nvPr/>
        </p:nvSpPr>
        <p:spPr>
          <a:xfrm>
            <a:off x="582123" y="4756682"/>
            <a:ext cx="1304734" cy="1307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Cond" panose="020B0606030402020204" pitchFamily="34" charset="0"/>
              </a:rPr>
              <a:t>RESULTS</a:t>
            </a:r>
            <a:endParaRPr lang="en-US" sz="1200" dirty="0">
              <a:latin typeface="Franklin Gothic Medium Cond" panose="020B0606030402020204" pitchFamily="34" charset="0"/>
            </a:endParaRPr>
          </a:p>
          <a:p>
            <a:pPr algn="ctr"/>
            <a:r>
              <a:rPr lang="en-US" sz="1050" dirty="0">
                <a:latin typeface="Franklin Gothic Medium Cond" panose="020B0606030402020204" pitchFamily="34" charset="0"/>
              </a:rPr>
              <a:t>Model &amp; Predictions</a:t>
            </a:r>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7" name="Picture 6">
            <a:extLst>
              <a:ext uri="{FF2B5EF4-FFF2-40B4-BE49-F238E27FC236}">
                <a16:creationId xmlns:a16="http://schemas.microsoft.com/office/drawing/2014/main" id="{3C377A5A-1C7E-8246-BBA0-1B5EFDB8BC86}"/>
              </a:ext>
            </a:extLst>
          </p:cNvPr>
          <p:cNvPicPr>
            <a:picLocks noChangeAspect="1"/>
          </p:cNvPicPr>
          <p:nvPr/>
        </p:nvPicPr>
        <p:blipFill rotWithShape="1">
          <a:blip r:embed="rId3"/>
          <a:srcRect l="8681" t="48102" r="67778" b="41261"/>
          <a:stretch/>
        </p:blipFill>
        <p:spPr>
          <a:xfrm flipV="1">
            <a:off x="0" y="-1"/>
            <a:ext cx="9144000" cy="2324101"/>
          </a:xfrm>
          <a:prstGeom prst="rect">
            <a:avLst/>
          </a:prstGeom>
        </p:spPr>
      </p:pic>
      <p:sp>
        <p:nvSpPr>
          <p:cNvPr id="8" name="Rectangle 7">
            <a:extLst>
              <a:ext uri="{FF2B5EF4-FFF2-40B4-BE49-F238E27FC236}">
                <a16:creationId xmlns:a16="http://schemas.microsoft.com/office/drawing/2014/main" id="{DCC6516B-5062-184E-9586-AE099396AC9E}"/>
              </a:ext>
            </a:extLst>
          </p:cNvPr>
          <p:cNvSpPr/>
          <p:nvPr/>
        </p:nvSpPr>
        <p:spPr>
          <a:xfrm>
            <a:off x="0" y="0"/>
            <a:ext cx="9144000" cy="2324100"/>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40C2C-319B-E145-84D1-72FAB5DE1540}"/>
              </a:ext>
            </a:extLst>
          </p:cNvPr>
          <p:cNvSpPr/>
          <p:nvPr/>
        </p:nvSpPr>
        <p:spPr>
          <a:xfrm>
            <a:off x="0" y="868314"/>
            <a:ext cx="4138246" cy="1895007"/>
          </a:xfrm>
          <a:prstGeom prst="rect">
            <a:avLst/>
          </a:prstGeom>
          <a:solidFill>
            <a:srgbClr val="C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4192F0BB-A69F-3642-AF2C-A7D2C7BD5B34}"/>
              </a:ext>
            </a:extLst>
          </p:cNvPr>
          <p:cNvSpPr txBox="1"/>
          <p:nvPr/>
        </p:nvSpPr>
        <p:spPr>
          <a:xfrm>
            <a:off x="582123" y="1326464"/>
            <a:ext cx="3556123" cy="769441"/>
          </a:xfrm>
          <a:prstGeom prst="rect">
            <a:avLst/>
          </a:prstGeom>
          <a:noFill/>
        </p:spPr>
        <p:txBody>
          <a:bodyPr wrap="square" rtlCol="0" anchor="ctr">
            <a:spAutoFit/>
          </a:bodyPr>
          <a:lstStyle/>
          <a:p>
            <a:r>
              <a:rPr lang="en-US" sz="4400" dirty="0">
                <a:solidFill>
                  <a:schemeClr val="bg1"/>
                </a:solidFill>
                <a:latin typeface="Franklin Gothic Medium Cond" panose="020B0606030402020204" pitchFamily="34" charset="0"/>
              </a:rPr>
              <a:t>Stationarity</a:t>
            </a:r>
            <a:endParaRPr lang="en-US" dirty="0">
              <a:solidFill>
                <a:schemeClr val="bg1"/>
              </a:solidFill>
              <a:latin typeface="Franklin Gothic Medium Cond" panose="020B0606030402020204" pitchFamily="34" charset="0"/>
            </a:endParaRPr>
          </a:p>
        </p:txBody>
      </p:sp>
      <p:pic>
        <p:nvPicPr>
          <p:cNvPr id="11" name="Picture 10">
            <a:extLst>
              <a:ext uri="{FF2B5EF4-FFF2-40B4-BE49-F238E27FC236}">
                <a16:creationId xmlns:a16="http://schemas.microsoft.com/office/drawing/2014/main" id="{05262A1B-C4C1-1642-8CC4-3E7F342D8BEC}"/>
              </a:ext>
            </a:extLst>
          </p:cNvPr>
          <p:cNvPicPr>
            <a:picLocks noChangeAspect="1"/>
          </p:cNvPicPr>
          <p:nvPr/>
        </p:nvPicPr>
        <p:blipFill>
          <a:blip r:embed="rId4"/>
          <a:stretch>
            <a:fillRect/>
          </a:stretch>
        </p:blipFill>
        <p:spPr>
          <a:xfrm>
            <a:off x="127000" y="2936875"/>
            <a:ext cx="8890000" cy="2806700"/>
          </a:xfrm>
          <a:prstGeom prst="rect">
            <a:avLst/>
          </a:prstGeom>
        </p:spPr>
      </p:pic>
      <p:sp>
        <p:nvSpPr>
          <p:cNvPr id="12" name="TextBox 11">
            <a:extLst>
              <a:ext uri="{FF2B5EF4-FFF2-40B4-BE49-F238E27FC236}">
                <a16:creationId xmlns:a16="http://schemas.microsoft.com/office/drawing/2014/main" id="{8CC09CD7-807B-2F49-9020-D822D1CC777D}"/>
              </a:ext>
            </a:extLst>
          </p:cNvPr>
          <p:cNvSpPr txBox="1"/>
          <p:nvPr/>
        </p:nvSpPr>
        <p:spPr>
          <a:xfrm>
            <a:off x="618490" y="6006206"/>
            <a:ext cx="6077305" cy="261610"/>
          </a:xfrm>
          <a:prstGeom prst="rect">
            <a:avLst/>
          </a:prstGeom>
          <a:noFill/>
        </p:spPr>
        <p:txBody>
          <a:bodyPr wrap="none" rtlCol="0">
            <a:spAutoFit/>
          </a:bodyPr>
          <a:lstStyle/>
          <a:p>
            <a:r>
              <a:rPr lang="en-US" sz="1100" dirty="0">
                <a:solidFill>
                  <a:schemeClr val="tx1">
                    <a:lumMod val="65000"/>
                    <a:lumOff val="35000"/>
                  </a:schemeClr>
                </a:solidFill>
                <a:latin typeface="Franklin Gothic Medium" panose="020B0603020102020204" pitchFamily="34" charset="0"/>
              </a:rPr>
              <a:t>Image source: </a:t>
            </a:r>
            <a:r>
              <a:rPr lang="en-US" sz="1100" dirty="0">
                <a:solidFill>
                  <a:schemeClr val="tx1">
                    <a:lumMod val="65000"/>
                    <a:lumOff val="35000"/>
                  </a:schemeClr>
                </a:solidFill>
                <a:latin typeface="Franklin Gothic Medium" panose="020B0603020102020204" pitchFamily="34" charset="0"/>
                <a:hlinkClick r:id="rId5">
                  <a:extLst>
                    <a:ext uri="{A12FA001-AC4F-418D-AE19-62706E023703}">
                      <ahyp:hlinkClr xmlns:ahyp="http://schemas.microsoft.com/office/drawing/2018/hyperlinkcolor" val="tx"/>
                    </a:ext>
                  </a:extLst>
                </a:hlinkClick>
              </a:rPr>
              <a:t>https://towardsdatascience.com/stationarity-in-time-series-analysis-90c94f27322</a:t>
            </a:r>
            <a:endParaRPr lang="en-US" sz="1100" dirty="0">
              <a:solidFill>
                <a:schemeClr val="tx1">
                  <a:lumMod val="65000"/>
                  <a:lumOff val="35000"/>
                </a:schemeClr>
              </a:solidFill>
              <a:latin typeface="Franklin Gothic Medium" panose="020B0603020102020204" pitchFamily="34" charset="0"/>
            </a:endParaRPr>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3559</TotalTime>
  <Words>615</Words>
  <Application>Microsoft Macintosh PowerPoint</Application>
  <PresentationFormat>On-screen Show (4:3)</PresentationFormat>
  <Paragraphs>169</Paragraphs>
  <Slides>18</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Bahnschrift</vt:lpstr>
      <vt:lpstr>Calibri</vt:lpstr>
      <vt:lpstr>Calibri Light</vt:lpstr>
      <vt:lpstr>Franklin Gothic Book</vt:lpstr>
      <vt:lpstr>Franklin Gothic Heavy</vt:lpstr>
      <vt:lpstr>Franklin Gothic Medium</vt:lpstr>
      <vt:lpstr>Franklin Gothic Medium Cond</vt:lpstr>
      <vt:lpstr>Office Theme</vt:lpstr>
      <vt:lpstr>How Much Beer  Do I Need to Stock?    An Automated Approach to  Demand Forecasting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Christian Nava</cp:lastModifiedBy>
  <cp:revision>70</cp:revision>
  <dcterms:created xsi:type="dcterms:W3CDTF">2017-03-18T16:30:52Z</dcterms:created>
  <dcterms:modified xsi:type="dcterms:W3CDTF">2020-08-02T01:49:11Z</dcterms:modified>
</cp:coreProperties>
</file>